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slideLayouts/slideLayout2.xml" ContentType="application/vnd.openxmlformats-officedocument.presentationml.slideLayout+xml"/>
  <Override PartName="/ppt/theme/theme3.xml" ContentType="application/vnd.openxmlformats-officedocument.theme+xml"/>
  <Override PartName="/ppt/slideLayouts/slideLayout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7.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5.xml" ContentType="application/vnd.openxmlformats-officedocument.drawingml.chart+xml"/>
  <Override PartName="/ppt/theme/themeOverride4.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6.xml" ContentType="application/vnd.openxmlformats-officedocument.drawingml.chart+xml"/>
  <Override PartName="/ppt/theme/themeOverride5.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7.xml" ContentType="application/vnd.openxmlformats-officedocument.drawingml.chart+xml"/>
  <Override PartName="/ppt/theme/themeOverride6.xml" ContentType="application/vnd.openxmlformats-officedocument.themeOverride+xml"/>
  <Override PartName="/ppt/notesSlides/notesSlide25.xml" ContentType="application/vnd.openxmlformats-officedocument.presentationml.notesSlide+xml"/>
  <Override PartName="/ppt/charts/chart8.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 id="2147483658" r:id="rId2"/>
    <p:sldMasterId id="2147483652" r:id="rId3"/>
    <p:sldMasterId id="2147483650" r:id="rId4"/>
  </p:sldMasterIdLst>
  <p:notesMasterIdLst>
    <p:notesMasterId r:id="rId36"/>
  </p:notesMasterIdLst>
  <p:handoutMasterIdLst>
    <p:handoutMasterId r:id="rId37"/>
  </p:handoutMasterIdLst>
  <p:sldIdLst>
    <p:sldId id="257" r:id="rId5"/>
    <p:sldId id="283" r:id="rId6"/>
    <p:sldId id="259" r:id="rId7"/>
    <p:sldId id="260" r:id="rId8"/>
    <p:sldId id="261" r:id="rId9"/>
    <p:sldId id="262" r:id="rId10"/>
    <p:sldId id="281" r:id="rId11"/>
    <p:sldId id="263" r:id="rId12"/>
    <p:sldId id="264" r:id="rId13"/>
    <p:sldId id="265" r:id="rId14"/>
    <p:sldId id="266" r:id="rId15"/>
    <p:sldId id="267" r:id="rId16"/>
    <p:sldId id="268" r:id="rId17"/>
    <p:sldId id="269" r:id="rId18"/>
    <p:sldId id="270" r:id="rId19"/>
    <p:sldId id="271" r:id="rId20"/>
    <p:sldId id="285" r:id="rId21"/>
    <p:sldId id="286" r:id="rId22"/>
    <p:sldId id="280" r:id="rId23"/>
    <p:sldId id="272" r:id="rId24"/>
    <p:sldId id="273" r:id="rId25"/>
    <p:sldId id="274" r:id="rId26"/>
    <p:sldId id="288" r:id="rId27"/>
    <p:sldId id="275" r:id="rId28"/>
    <p:sldId id="277" r:id="rId29"/>
    <p:sldId id="276" r:id="rId30"/>
    <p:sldId id="278" r:id="rId31"/>
    <p:sldId id="279" r:id="rId32"/>
    <p:sldId id="290" r:id="rId33"/>
    <p:sldId id="282" r:id="rId34"/>
    <p:sldId id="291" r:id="rId35"/>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295" autoAdjust="0"/>
  </p:normalViewPr>
  <p:slideViewPr>
    <p:cSldViewPr>
      <p:cViewPr varScale="1">
        <p:scale>
          <a:sx n="88" d="100"/>
          <a:sy n="88" d="100"/>
        </p:scale>
        <p:origin x="-1950"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package" Target="../embeddings/Microsoft_Excel_Worksheet1.xlsx"/><Relationship Id="rId1" Type="http://schemas.openxmlformats.org/officeDocument/2006/relationships/themeOverride" Target="../theme/themeOverride1.xml"/><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package" Target="../embeddings/Microsoft_Excel_Worksheet2.xlsx"/><Relationship Id="rId1" Type="http://schemas.openxmlformats.org/officeDocument/2006/relationships/themeOverride" Target="../theme/themeOverride2.xml"/><Relationship Id="rId4"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cat>
            <c:strRef>
              <c:f>Sheet1!$A$1:$A$3</c:f>
              <c:strCache>
                <c:ptCount val="3"/>
                <c:pt idx="0">
                  <c:v>Both</c:v>
                </c:pt>
                <c:pt idx="1">
                  <c:v>Only County Employees</c:v>
                </c:pt>
                <c:pt idx="2">
                  <c:v>Only Sheriff's Deputies/Jailers</c:v>
                </c:pt>
              </c:strCache>
            </c:strRef>
          </c:cat>
          <c:val>
            <c:numRef>
              <c:f>Sheet1!$B$1:$B$3</c:f>
              <c:numCache>
                <c:formatCode>General</c:formatCode>
                <c:ptCount val="3"/>
                <c:pt idx="0">
                  <c:v>19</c:v>
                </c:pt>
                <c:pt idx="1">
                  <c:v>11</c:v>
                </c:pt>
                <c:pt idx="2">
                  <c:v>6</c:v>
                </c:pt>
              </c:numCache>
            </c:numRef>
          </c:val>
        </c:ser>
        <c:dLbls>
          <c:showLegendKey val="0"/>
          <c:showVal val="0"/>
          <c:showCatName val="0"/>
          <c:showSerName val="0"/>
          <c:showPercent val="0"/>
          <c:showBubbleSize val="0"/>
        </c:dLbls>
        <c:gapWidth val="219"/>
        <c:overlap val="-27"/>
        <c:axId val="102843136"/>
        <c:axId val="102845056"/>
      </c:barChart>
      <c:catAx>
        <c:axId val="10284313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300" b="1" dirty="0">
                    <a:solidFill>
                      <a:schemeClr val="tx2">
                        <a:lumMod val="75000"/>
                      </a:schemeClr>
                    </a:solidFill>
                    <a:latin typeface="Rockwell" panose="02060603020205020403" pitchFamily="18" charset="0"/>
                  </a:rPr>
                  <a:t>Who Is</a:t>
                </a:r>
                <a:r>
                  <a:rPr lang="en-US" sz="1300" b="1" baseline="0" dirty="0">
                    <a:solidFill>
                      <a:schemeClr val="tx2">
                        <a:lumMod val="75000"/>
                      </a:schemeClr>
                    </a:solidFill>
                    <a:latin typeface="Rockwell" panose="02060603020205020403" pitchFamily="18" charset="0"/>
                  </a:rPr>
                  <a:t> Included</a:t>
                </a:r>
                <a:endParaRPr lang="en-US" sz="1300" b="1" dirty="0">
                  <a:solidFill>
                    <a:schemeClr val="tx2">
                      <a:lumMod val="75000"/>
                    </a:schemeClr>
                  </a:solidFill>
                  <a:latin typeface="Rockwell" panose="02060603020205020403" pitchFamily="18" charset="0"/>
                </a:endParaRPr>
              </a:p>
            </c:rich>
          </c:tx>
          <c:layout>
            <c:manualLayout>
              <c:xMode val="edge"/>
              <c:yMode val="edge"/>
              <c:x val="0.44059209518057807"/>
              <c:y val="0.93911653543307083"/>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lumMod val="75000"/>
                  </a:schemeClr>
                </a:solidFill>
                <a:latin typeface="Rockwell" panose="02060603020205020403" pitchFamily="18" charset="0"/>
                <a:ea typeface="+mn-ea"/>
                <a:cs typeface="+mn-cs"/>
              </a:defRPr>
            </a:pPr>
            <a:endParaRPr lang="en-US"/>
          </a:p>
        </c:txPr>
        <c:crossAx val="102845056"/>
        <c:crosses val="autoZero"/>
        <c:auto val="1"/>
        <c:lblAlgn val="ctr"/>
        <c:lblOffset val="100"/>
        <c:noMultiLvlLbl val="0"/>
      </c:catAx>
      <c:valAx>
        <c:axId val="1028450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300" b="1" dirty="0">
                    <a:solidFill>
                      <a:schemeClr val="tx2">
                        <a:lumMod val="75000"/>
                      </a:schemeClr>
                    </a:solidFill>
                    <a:latin typeface="Rockwell" panose="02060603020205020403" pitchFamily="18" charset="0"/>
                  </a:rPr>
                  <a:t>Number of Counties</a:t>
                </a:r>
              </a:p>
            </c:rich>
          </c:tx>
          <c:layout>
            <c:manualLayout>
              <c:xMode val="edge"/>
              <c:yMode val="edge"/>
              <c:x val="0"/>
              <c:y val="0.22468608923884514"/>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Rockwell" panose="02060603020205020403" pitchFamily="18" charset="0"/>
                <a:ea typeface="+mn-ea"/>
                <a:cs typeface="+mn-cs"/>
              </a:defRPr>
            </a:pPr>
            <a:endParaRPr lang="en-US"/>
          </a:p>
        </c:txPr>
        <c:crossAx val="1028431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v>Frequency</c:v>
          </c:tx>
          <c:spPr>
            <a:solidFill>
              <a:schemeClr val="accent3"/>
            </a:solidFill>
            <a:ln>
              <a:noFill/>
            </a:ln>
            <a:effectLst/>
            <a:scene3d>
              <a:camera prst="orthographicFront"/>
              <a:lightRig rig="threePt" dir="t"/>
            </a:scene3d>
            <a:sp3d>
              <a:bevelT w="190500" h="38100"/>
            </a:sp3d>
          </c:spPr>
          <c:invertIfNegative val="0"/>
          <c:cat>
            <c:strRef>
              <c:f>Sheet1!$E$2:$E$8</c:f>
              <c:strCache>
                <c:ptCount val="7"/>
                <c:pt idx="0">
                  <c:v>0-25</c:v>
                </c:pt>
                <c:pt idx="1">
                  <c:v>26-50</c:v>
                </c:pt>
                <c:pt idx="2">
                  <c:v>51-75</c:v>
                </c:pt>
                <c:pt idx="3">
                  <c:v>76-100</c:v>
                </c:pt>
                <c:pt idx="4">
                  <c:v>101-125</c:v>
                </c:pt>
                <c:pt idx="5">
                  <c:v>126-150</c:v>
                </c:pt>
                <c:pt idx="6">
                  <c:v>&gt; 150</c:v>
                </c:pt>
              </c:strCache>
            </c:strRef>
          </c:cat>
          <c:val>
            <c:numRef>
              <c:f>Sheet1!$F$2:$F$8</c:f>
              <c:numCache>
                <c:formatCode>General</c:formatCode>
                <c:ptCount val="7"/>
                <c:pt idx="0">
                  <c:v>61</c:v>
                </c:pt>
                <c:pt idx="1">
                  <c:v>41</c:v>
                </c:pt>
                <c:pt idx="2">
                  <c:v>19</c:v>
                </c:pt>
                <c:pt idx="3">
                  <c:v>3</c:v>
                </c:pt>
                <c:pt idx="4">
                  <c:v>8</c:v>
                </c:pt>
                <c:pt idx="5">
                  <c:v>2</c:v>
                </c:pt>
                <c:pt idx="6">
                  <c:v>7</c:v>
                </c:pt>
              </c:numCache>
            </c:numRef>
          </c:val>
        </c:ser>
        <c:dLbls>
          <c:showLegendKey val="0"/>
          <c:showVal val="0"/>
          <c:showCatName val="0"/>
          <c:showSerName val="0"/>
          <c:showPercent val="0"/>
          <c:showBubbleSize val="0"/>
        </c:dLbls>
        <c:gapWidth val="150"/>
        <c:axId val="102716160"/>
        <c:axId val="102717696"/>
      </c:barChart>
      <c:catAx>
        <c:axId val="102716160"/>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accent3">
                    <a:lumMod val="75000"/>
                  </a:schemeClr>
                </a:solidFill>
                <a:latin typeface="Rockwell" panose="02060603020205020403" pitchFamily="18" charset="0"/>
                <a:ea typeface="+mn-ea"/>
                <a:cs typeface="+mn-cs"/>
              </a:defRPr>
            </a:pPr>
            <a:endParaRPr lang="en-US"/>
          </a:p>
        </c:txPr>
        <c:crossAx val="102717696"/>
        <c:crosses val="autoZero"/>
        <c:auto val="1"/>
        <c:lblAlgn val="ctr"/>
        <c:lblOffset val="100"/>
        <c:noMultiLvlLbl val="0"/>
      </c:catAx>
      <c:valAx>
        <c:axId val="102717696"/>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accent3">
                        <a:lumMod val="75000"/>
                      </a:schemeClr>
                    </a:solidFill>
                    <a:latin typeface="Rockwell" panose="02060603020205020403" pitchFamily="18" charset="0"/>
                    <a:ea typeface="+mn-ea"/>
                    <a:cs typeface="+mn-cs"/>
                  </a:defRPr>
                </a:pPr>
                <a:r>
                  <a:rPr lang="en-US" sz="1600" b="0">
                    <a:solidFill>
                      <a:schemeClr val="accent3">
                        <a:lumMod val="75000"/>
                      </a:schemeClr>
                    </a:solidFill>
                    <a:latin typeface="Rockwell" panose="02060603020205020403" pitchFamily="18" charset="0"/>
                  </a:rPr>
                  <a:t>Number</a:t>
                </a:r>
                <a:r>
                  <a:rPr lang="en-US" sz="1600" b="0" baseline="0">
                    <a:solidFill>
                      <a:schemeClr val="accent3">
                        <a:lumMod val="75000"/>
                      </a:schemeClr>
                    </a:solidFill>
                    <a:latin typeface="Rockwell" panose="02060603020205020403" pitchFamily="18" charset="0"/>
                  </a:rPr>
                  <a:t> of Conties</a:t>
                </a:r>
                <a:endParaRPr lang="en-US" sz="1600" b="0">
                  <a:solidFill>
                    <a:schemeClr val="accent3">
                      <a:lumMod val="75000"/>
                    </a:schemeClr>
                  </a:solidFill>
                  <a:latin typeface="Rockwell" panose="02060603020205020403" pitchFamily="18" charset="0"/>
                </a:endParaRPr>
              </a:p>
            </c:rich>
          </c:tx>
          <c:layout/>
          <c:overlay val="0"/>
          <c:spPr>
            <a:noFill/>
            <a:ln>
              <a:noFill/>
            </a:ln>
            <a:effectLst/>
          </c:sp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accent3">
                    <a:lumMod val="75000"/>
                  </a:schemeClr>
                </a:solidFill>
                <a:latin typeface="Rockwell" panose="02060603020205020403" pitchFamily="18" charset="0"/>
                <a:ea typeface="+mn-ea"/>
                <a:cs typeface="+mn-cs"/>
              </a:defRPr>
            </a:pPr>
            <a:endParaRPr lang="en-US"/>
          </a:p>
        </c:txPr>
        <c:crossAx val="102716160"/>
        <c:crosses val="autoZero"/>
        <c:crossBetween val="between"/>
      </c:valAx>
      <c:spPr>
        <a:noFill/>
        <a:ln>
          <a:noFill/>
        </a:ln>
        <a:effectLst/>
      </c:spPr>
    </c:plotArea>
    <c:plotVisOnly val="1"/>
    <c:dispBlanksAs val="gap"/>
    <c:showDLblsOverMax val="0"/>
  </c:chart>
  <c:spPr>
    <a:solidFill>
      <a:schemeClr val="bg1"/>
    </a:solidFill>
    <a:ln w="6350" cap="flat" cmpd="sng" algn="ctr">
      <a:solidFill>
        <a:srgbClr val="0070C0"/>
      </a:solidFill>
      <a:prstDash val="solid"/>
      <a:round/>
    </a:ln>
    <a:effectLst/>
  </c:spPr>
  <c:txPr>
    <a:bodyPr/>
    <a:lstStyle/>
    <a:p>
      <a:pPr>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v>Frequency</c:v>
          </c:tx>
          <c:spPr>
            <a:solidFill>
              <a:schemeClr val="accent3"/>
            </a:solidFill>
            <a:scene3d>
              <a:camera prst="orthographicFront"/>
              <a:lightRig rig="threePt" dir="t"/>
            </a:scene3d>
            <a:sp3d>
              <a:bevelT w="190500" h="38100"/>
            </a:sp3d>
          </c:spPr>
          <c:invertIfNegative val="0"/>
          <c:cat>
            <c:strRef>
              <c:f>'[Law Enforcement-áCompensation Survey.xlsx]Question 5'!$G$11:$G$17</c:f>
              <c:strCache>
                <c:ptCount val="7"/>
                <c:pt idx="0">
                  <c:v>0-25</c:v>
                </c:pt>
                <c:pt idx="1">
                  <c:v>26-50</c:v>
                </c:pt>
                <c:pt idx="2">
                  <c:v>51-75</c:v>
                </c:pt>
                <c:pt idx="3">
                  <c:v>76-100</c:v>
                </c:pt>
                <c:pt idx="4">
                  <c:v>101-125</c:v>
                </c:pt>
                <c:pt idx="5">
                  <c:v>126-150</c:v>
                </c:pt>
                <c:pt idx="6">
                  <c:v>&gt; 150</c:v>
                </c:pt>
              </c:strCache>
            </c:strRef>
          </c:cat>
          <c:val>
            <c:numRef>
              <c:f>'[Law Enforcement-áCompensation Survey.xlsx]Question 5'!$H$11:$H$17</c:f>
              <c:numCache>
                <c:formatCode>General</c:formatCode>
                <c:ptCount val="7"/>
                <c:pt idx="0">
                  <c:v>80</c:v>
                </c:pt>
                <c:pt idx="1">
                  <c:v>35</c:v>
                </c:pt>
                <c:pt idx="2">
                  <c:v>10</c:v>
                </c:pt>
                <c:pt idx="3">
                  <c:v>5</c:v>
                </c:pt>
                <c:pt idx="4">
                  <c:v>3</c:v>
                </c:pt>
                <c:pt idx="5">
                  <c:v>4</c:v>
                </c:pt>
                <c:pt idx="6">
                  <c:v>4</c:v>
                </c:pt>
              </c:numCache>
            </c:numRef>
          </c:val>
        </c:ser>
        <c:dLbls>
          <c:showLegendKey val="0"/>
          <c:showVal val="0"/>
          <c:showCatName val="0"/>
          <c:showSerName val="0"/>
          <c:showPercent val="0"/>
          <c:showBubbleSize val="0"/>
        </c:dLbls>
        <c:gapWidth val="150"/>
        <c:axId val="102793216"/>
        <c:axId val="102794752"/>
      </c:barChart>
      <c:catAx>
        <c:axId val="102793216"/>
        <c:scaling>
          <c:orientation val="minMax"/>
        </c:scaling>
        <c:delete val="0"/>
        <c:axPos val="b"/>
        <c:numFmt formatCode="General" sourceLinked="1"/>
        <c:majorTickMark val="out"/>
        <c:minorTickMark val="none"/>
        <c:tickLblPos val="nextTo"/>
        <c:txPr>
          <a:bodyPr/>
          <a:lstStyle/>
          <a:p>
            <a:pPr>
              <a:defRPr sz="1600">
                <a:solidFill>
                  <a:schemeClr val="accent3">
                    <a:lumMod val="75000"/>
                  </a:schemeClr>
                </a:solidFill>
                <a:latin typeface="Rockwell" panose="02060603020205020403" pitchFamily="18" charset="0"/>
              </a:defRPr>
            </a:pPr>
            <a:endParaRPr lang="en-US"/>
          </a:p>
        </c:txPr>
        <c:crossAx val="102794752"/>
        <c:crosses val="autoZero"/>
        <c:auto val="1"/>
        <c:lblAlgn val="ctr"/>
        <c:lblOffset val="100"/>
        <c:noMultiLvlLbl val="0"/>
      </c:catAx>
      <c:valAx>
        <c:axId val="102794752"/>
        <c:scaling>
          <c:orientation val="minMax"/>
        </c:scaling>
        <c:delete val="0"/>
        <c:axPos val="l"/>
        <c:title>
          <c:tx>
            <c:rich>
              <a:bodyPr/>
              <a:lstStyle/>
              <a:p>
                <a:pPr>
                  <a:defRPr sz="1600" b="0">
                    <a:solidFill>
                      <a:schemeClr val="accent3">
                        <a:lumMod val="75000"/>
                      </a:schemeClr>
                    </a:solidFill>
                    <a:latin typeface="Rockwell" panose="02060603020205020403" pitchFamily="18" charset="0"/>
                  </a:defRPr>
                </a:pPr>
                <a:r>
                  <a:rPr lang="en-US" sz="1600" b="0">
                    <a:solidFill>
                      <a:schemeClr val="accent3">
                        <a:lumMod val="75000"/>
                      </a:schemeClr>
                    </a:solidFill>
                    <a:latin typeface="Rockwell" panose="02060603020205020403" pitchFamily="18" charset="0"/>
                  </a:rPr>
                  <a:t>Number</a:t>
                </a:r>
                <a:r>
                  <a:rPr lang="en-US" sz="1600" b="0" baseline="0">
                    <a:solidFill>
                      <a:schemeClr val="accent3">
                        <a:lumMod val="75000"/>
                      </a:schemeClr>
                    </a:solidFill>
                    <a:latin typeface="Rockwell" panose="02060603020205020403" pitchFamily="18" charset="0"/>
                  </a:rPr>
                  <a:t> of Counties</a:t>
                </a:r>
                <a:endParaRPr lang="en-US" sz="1600" b="0">
                  <a:solidFill>
                    <a:schemeClr val="accent3">
                      <a:lumMod val="75000"/>
                    </a:schemeClr>
                  </a:solidFill>
                  <a:latin typeface="Rockwell" panose="02060603020205020403" pitchFamily="18" charset="0"/>
                </a:endParaRPr>
              </a:p>
            </c:rich>
          </c:tx>
          <c:layout/>
          <c:overlay val="0"/>
        </c:title>
        <c:numFmt formatCode="General" sourceLinked="1"/>
        <c:majorTickMark val="out"/>
        <c:minorTickMark val="none"/>
        <c:tickLblPos val="nextTo"/>
        <c:txPr>
          <a:bodyPr/>
          <a:lstStyle/>
          <a:p>
            <a:pPr>
              <a:defRPr sz="1600">
                <a:solidFill>
                  <a:schemeClr val="accent3">
                    <a:lumMod val="75000"/>
                  </a:schemeClr>
                </a:solidFill>
                <a:latin typeface="Rockwell" panose="02060603020205020403" pitchFamily="18" charset="0"/>
              </a:defRPr>
            </a:pPr>
            <a:endParaRPr lang="en-US"/>
          </a:p>
        </c:txPr>
        <c:crossAx val="102793216"/>
        <c:crosses val="autoZero"/>
        <c:crossBetween val="between"/>
      </c:valAx>
      <c:spPr>
        <a:scene3d>
          <a:camera prst="orthographicFront"/>
          <a:lightRig rig="threePt" dir="t"/>
        </a:scene3d>
      </c:spPr>
    </c:plotArea>
    <c:plotVisOnly val="1"/>
    <c:dispBlanksAs val="gap"/>
    <c:showDLblsOverMax val="0"/>
  </c:chart>
  <c:spPr>
    <a:ln>
      <a:solidFill>
        <a:srgbClr val="0070C0"/>
      </a:solidFill>
    </a:ln>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a:scene3d>
              <a:camera prst="orthographicFront"/>
              <a:lightRig rig="threePt" dir="t"/>
            </a:scene3d>
            <a:sp3d>
              <a:bevelT w="190500" h="38100"/>
            </a:sp3d>
          </c:spPr>
          <c:invertIfNegative val="0"/>
          <c:cat>
            <c:strRef>
              <c:f>Sheet1!$A$2:$A$6</c:f>
              <c:strCache>
                <c:ptCount val="5"/>
                <c:pt idx="0">
                  <c:v>Position Based</c:v>
                </c:pt>
                <c:pt idx="1">
                  <c:v>Across the Board</c:v>
                </c:pt>
                <c:pt idx="2">
                  <c:v>Increases in other Ways</c:v>
                </c:pt>
                <c:pt idx="3">
                  <c:v>Study Underway: Increase Anticipated</c:v>
                </c:pt>
                <c:pt idx="4">
                  <c:v>I Don't Know</c:v>
                </c:pt>
              </c:strCache>
            </c:strRef>
          </c:cat>
          <c:val>
            <c:numRef>
              <c:f>Sheet1!$B$2:$B$6</c:f>
              <c:numCache>
                <c:formatCode>General</c:formatCode>
                <c:ptCount val="5"/>
                <c:pt idx="0">
                  <c:v>28</c:v>
                </c:pt>
                <c:pt idx="1">
                  <c:v>7</c:v>
                </c:pt>
                <c:pt idx="2">
                  <c:v>4</c:v>
                </c:pt>
                <c:pt idx="3">
                  <c:v>2</c:v>
                </c:pt>
                <c:pt idx="4">
                  <c:v>2</c:v>
                </c:pt>
              </c:numCache>
            </c:numRef>
          </c:val>
        </c:ser>
        <c:dLbls>
          <c:showLegendKey val="0"/>
          <c:showVal val="0"/>
          <c:showCatName val="0"/>
          <c:showSerName val="0"/>
          <c:showPercent val="0"/>
          <c:showBubbleSize val="0"/>
        </c:dLbls>
        <c:gapWidth val="219"/>
        <c:overlap val="-27"/>
        <c:axId val="103180928"/>
        <c:axId val="103207296"/>
      </c:barChart>
      <c:catAx>
        <c:axId val="103180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2">
                    <a:lumMod val="50000"/>
                  </a:schemeClr>
                </a:solidFill>
                <a:latin typeface="Rockwell" panose="02060603020205020403" pitchFamily="18" charset="0"/>
                <a:ea typeface="+mn-ea"/>
                <a:cs typeface="+mn-cs"/>
              </a:defRPr>
            </a:pPr>
            <a:endParaRPr lang="en-US"/>
          </a:p>
        </c:txPr>
        <c:crossAx val="103207296"/>
        <c:crosses val="autoZero"/>
        <c:auto val="1"/>
        <c:lblAlgn val="ctr"/>
        <c:lblOffset val="100"/>
        <c:noMultiLvlLbl val="0"/>
      </c:catAx>
      <c:valAx>
        <c:axId val="1032072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2">
                        <a:lumMod val="50000"/>
                      </a:schemeClr>
                    </a:solidFill>
                    <a:latin typeface="Raavi" panose="020B0502040204020203" pitchFamily="34" charset="0"/>
                    <a:ea typeface="+mn-ea"/>
                    <a:cs typeface="Raavi" panose="020B0502040204020203" pitchFamily="34" charset="0"/>
                  </a:defRPr>
                </a:pPr>
                <a:r>
                  <a:rPr lang="en-US" sz="1600" dirty="0" smtClean="0">
                    <a:solidFill>
                      <a:schemeClr val="tx2">
                        <a:lumMod val="50000"/>
                      </a:schemeClr>
                    </a:solidFill>
                    <a:latin typeface="Raavi" panose="020B0502040204020203" pitchFamily="34" charset="0"/>
                    <a:cs typeface="Raavi" panose="020B0502040204020203" pitchFamily="34" charset="0"/>
                  </a:rPr>
                  <a:t>Number of Counties</a:t>
                </a:r>
                <a:endParaRPr lang="en-US" sz="1600" dirty="0">
                  <a:solidFill>
                    <a:schemeClr val="tx2">
                      <a:lumMod val="50000"/>
                    </a:schemeClr>
                  </a:solidFill>
                  <a:latin typeface="Raavi" panose="020B0502040204020203" pitchFamily="34" charset="0"/>
                  <a:cs typeface="Raavi" panose="020B0502040204020203" pitchFamily="34" charset="0"/>
                </a:endParaRPr>
              </a:p>
            </c:rich>
          </c:tx>
          <c:layout>
            <c:manualLayout>
              <c:xMode val="edge"/>
              <c:yMode val="edge"/>
              <c:x val="2.2916666666666665E-2"/>
              <c:y val="0.19955930118110235"/>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2">
                    <a:lumMod val="50000"/>
                  </a:schemeClr>
                </a:solidFill>
                <a:latin typeface="Rockwell" panose="02060603020205020403" pitchFamily="18" charset="0"/>
                <a:ea typeface="+mn-ea"/>
                <a:cs typeface="Raavi" panose="020B0502040204020203" pitchFamily="34" charset="0"/>
              </a:defRPr>
            </a:pPr>
            <a:endParaRPr lang="en-US"/>
          </a:p>
        </c:txPr>
        <c:crossAx val="103180928"/>
        <c:crosses val="autoZero"/>
        <c:crossBetween val="between"/>
      </c:valAx>
      <c:spPr>
        <a:noFill/>
        <a:ln>
          <a:noFill/>
        </a:ln>
        <a:effectLst/>
      </c:spPr>
    </c:plotArea>
    <c:plotVisOnly val="1"/>
    <c:dispBlanksAs val="gap"/>
    <c:showDLblsOverMax val="0"/>
  </c:chart>
  <c:spPr>
    <a:noFill/>
    <a:ln>
      <a:solidFill>
        <a:srgbClr val="0070C0"/>
      </a:solid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v>Frequency</c:v>
          </c:tx>
          <c:spPr>
            <a:solidFill>
              <a:schemeClr val="accent3"/>
            </a:solidFill>
          </c:spPr>
          <c:invertIfNegative val="0"/>
          <c:cat>
            <c:numRef>
              <c:f>'[Law Enforcement-áCompensation Survey.xlsx]Question 14'!$D$2:$D$7</c:f>
              <c:numCache>
                <c:formatCode>0%</c:formatCode>
                <c:ptCount val="6"/>
                <c:pt idx="0">
                  <c:v>0.5</c:v>
                </c:pt>
                <c:pt idx="1">
                  <c:v>0.6</c:v>
                </c:pt>
                <c:pt idx="2">
                  <c:v>0.7</c:v>
                </c:pt>
                <c:pt idx="3">
                  <c:v>0.8</c:v>
                </c:pt>
                <c:pt idx="4">
                  <c:v>0.9</c:v>
                </c:pt>
                <c:pt idx="5">
                  <c:v>1</c:v>
                </c:pt>
              </c:numCache>
            </c:numRef>
          </c:cat>
          <c:val>
            <c:numRef>
              <c:f>'[Law Enforcement-áCompensation Survey.xlsx]Question 14'!$E$2:$E$7</c:f>
              <c:numCache>
                <c:formatCode>General</c:formatCode>
                <c:ptCount val="6"/>
                <c:pt idx="0">
                  <c:v>3</c:v>
                </c:pt>
                <c:pt idx="1">
                  <c:v>1</c:v>
                </c:pt>
                <c:pt idx="2">
                  <c:v>8</c:v>
                </c:pt>
                <c:pt idx="3">
                  <c:v>20</c:v>
                </c:pt>
                <c:pt idx="4">
                  <c:v>37</c:v>
                </c:pt>
                <c:pt idx="5">
                  <c:v>52</c:v>
                </c:pt>
              </c:numCache>
            </c:numRef>
          </c:val>
        </c:ser>
        <c:dLbls>
          <c:showLegendKey val="0"/>
          <c:showVal val="0"/>
          <c:showCatName val="0"/>
          <c:showSerName val="0"/>
          <c:showPercent val="0"/>
          <c:showBubbleSize val="0"/>
        </c:dLbls>
        <c:gapWidth val="150"/>
        <c:axId val="101987072"/>
        <c:axId val="101988992"/>
      </c:barChart>
      <c:catAx>
        <c:axId val="101987072"/>
        <c:scaling>
          <c:orientation val="minMax"/>
        </c:scaling>
        <c:delete val="0"/>
        <c:axPos val="b"/>
        <c:title>
          <c:tx>
            <c:rich>
              <a:bodyPr/>
              <a:lstStyle/>
              <a:p>
                <a:pPr>
                  <a:defRPr sz="1400"/>
                </a:pPr>
                <a:r>
                  <a:rPr lang="en-US" sz="1400">
                    <a:solidFill>
                      <a:schemeClr val="accent3">
                        <a:lumMod val="75000"/>
                      </a:schemeClr>
                    </a:solidFill>
                    <a:latin typeface="Rockwell" panose="02060603020205020403" pitchFamily="18" charset="0"/>
                  </a:rPr>
                  <a:t>% Paid by County </a:t>
                </a:r>
              </a:p>
            </c:rich>
          </c:tx>
          <c:overlay val="0"/>
        </c:title>
        <c:numFmt formatCode="0%" sourceLinked="1"/>
        <c:majorTickMark val="out"/>
        <c:minorTickMark val="none"/>
        <c:tickLblPos val="nextTo"/>
        <c:txPr>
          <a:bodyPr/>
          <a:lstStyle/>
          <a:p>
            <a:pPr>
              <a:defRPr sz="1400">
                <a:solidFill>
                  <a:schemeClr val="accent3">
                    <a:lumMod val="75000"/>
                  </a:schemeClr>
                </a:solidFill>
                <a:latin typeface="Rockwell" panose="02060603020205020403" pitchFamily="18" charset="0"/>
              </a:defRPr>
            </a:pPr>
            <a:endParaRPr lang="en-US"/>
          </a:p>
        </c:txPr>
        <c:crossAx val="101988992"/>
        <c:crosses val="autoZero"/>
        <c:auto val="1"/>
        <c:lblAlgn val="ctr"/>
        <c:lblOffset val="100"/>
        <c:noMultiLvlLbl val="0"/>
      </c:catAx>
      <c:valAx>
        <c:axId val="101988992"/>
        <c:scaling>
          <c:orientation val="minMax"/>
        </c:scaling>
        <c:delete val="0"/>
        <c:axPos val="l"/>
        <c:title>
          <c:tx>
            <c:rich>
              <a:bodyPr/>
              <a:lstStyle/>
              <a:p>
                <a:pPr>
                  <a:defRPr sz="1400">
                    <a:solidFill>
                      <a:schemeClr val="accent3">
                        <a:lumMod val="75000"/>
                      </a:schemeClr>
                    </a:solidFill>
                    <a:latin typeface="Rockwell" panose="02060603020205020403" pitchFamily="18" charset="0"/>
                  </a:defRPr>
                </a:pPr>
                <a:r>
                  <a:rPr lang="en-US" sz="1400">
                    <a:solidFill>
                      <a:schemeClr val="accent3">
                        <a:lumMod val="75000"/>
                      </a:schemeClr>
                    </a:solidFill>
                    <a:latin typeface="Rockwell" panose="02060603020205020403" pitchFamily="18" charset="0"/>
                  </a:rPr>
                  <a:t>Frequency</a:t>
                </a:r>
              </a:p>
            </c:rich>
          </c:tx>
          <c:overlay val="0"/>
        </c:title>
        <c:numFmt formatCode="General" sourceLinked="1"/>
        <c:majorTickMark val="out"/>
        <c:minorTickMark val="none"/>
        <c:tickLblPos val="nextTo"/>
        <c:txPr>
          <a:bodyPr/>
          <a:lstStyle/>
          <a:p>
            <a:pPr>
              <a:defRPr sz="1400">
                <a:solidFill>
                  <a:schemeClr val="accent3">
                    <a:lumMod val="75000"/>
                  </a:schemeClr>
                </a:solidFill>
                <a:latin typeface="Rockwell" panose="02060603020205020403" pitchFamily="18" charset="0"/>
              </a:defRPr>
            </a:pPr>
            <a:endParaRPr lang="en-US"/>
          </a:p>
        </c:txPr>
        <c:crossAx val="101987072"/>
        <c:crosses val="autoZero"/>
        <c:crossBetween val="between"/>
      </c:valAx>
    </c:plotArea>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2">
                        <a:lumMod val="75000"/>
                      </a:schemeClr>
                    </a:solidFill>
                    <a:latin typeface="Rockwell" panose="02060603020205020403" pitchFamily="18"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Sheet1!$A$1:$A$7</c:f>
              <c:strCache>
                <c:ptCount val="7"/>
                <c:pt idx="0">
                  <c:v>Vision</c:v>
                </c:pt>
                <c:pt idx="1">
                  <c:v>Dental</c:v>
                </c:pt>
                <c:pt idx="2">
                  <c:v>Short Term Disability </c:v>
                </c:pt>
                <c:pt idx="3">
                  <c:v>Long Term Disability </c:v>
                </c:pt>
                <c:pt idx="4">
                  <c:v>Accidental Death and Dismemberment (A&amp;D)</c:v>
                </c:pt>
                <c:pt idx="5">
                  <c:v>Hospital Indemnity (Cash for Hospital Stay)</c:v>
                </c:pt>
                <c:pt idx="6">
                  <c:v>Life </c:v>
                </c:pt>
              </c:strCache>
            </c:strRef>
          </c:cat>
          <c:val>
            <c:numRef>
              <c:f>Sheet1!$B$1:$B$7</c:f>
              <c:numCache>
                <c:formatCode>General</c:formatCode>
                <c:ptCount val="7"/>
                <c:pt idx="0">
                  <c:v>137</c:v>
                </c:pt>
                <c:pt idx="1">
                  <c:v>136</c:v>
                </c:pt>
                <c:pt idx="2">
                  <c:v>131</c:v>
                </c:pt>
                <c:pt idx="3">
                  <c:v>124</c:v>
                </c:pt>
                <c:pt idx="4">
                  <c:v>129</c:v>
                </c:pt>
                <c:pt idx="5">
                  <c:v>114</c:v>
                </c:pt>
                <c:pt idx="6">
                  <c:v>135</c:v>
                </c:pt>
              </c:numCache>
            </c:numRef>
          </c:val>
        </c:ser>
        <c:dLbls>
          <c:showLegendKey val="0"/>
          <c:showVal val="0"/>
          <c:showCatName val="0"/>
          <c:showSerName val="0"/>
          <c:showPercent val="0"/>
          <c:showBubbleSize val="0"/>
        </c:dLbls>
        <c:gapWidth val="182"/>
        <c:axId val="102995072"/>
        <c:axId val="102996608"/>
      </c:barChart>
      <c:catAx>
        <c:axId val="102995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3">
                    <a:lumMod val="75000"/>
                  </a:schemeClr>
                </a:solidFill>
                <a:latin typeface="Rockwell" panose="02060603020205020403" pitchFamily="18" charset="0"/>
                <a:ea typeface="+mn-ea"/>
                <a:cs typeface="+mn-cs"/>
              </a:defRPr>
            </a:pPr>
            <a:endParaRPr lang="en-US"/>
          </a:p>
        </c:txPr>
        <c:crossAx val="102996608"/>
        <c:crosses val="autoZero"/>
        <c:auto val="1"/>
        <c:lblAlgn val="ctr"/>
        <c:lblOffset val="100"/>
        <c:noMultiLvlLbl val="0"/>
      </c:catAx>
      <c:valAx>
        <c:axId val="1029966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accent3">
                    <a:lumMod val="75000"/>
                  </a:schemeClr>
                </a:solidFill>
                <a:latin typeface="Rockwell" panose="02060603020205020403" pitchFamily="18" charset="0"/>
                <a:ea typeface="+mn-ea"/>
                <a:cs typeface="+mn-cs"/>
              </a:defRPr>
            </a:pPr>
            <a:endParaRPr lang="en-US"/>
          </a:p>
        </c:txPr>
        <c:crossAx val="102995072"/>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solidFill>
            <a:schemeClr val="tx2">
              <a:lumMod val="75000"/>
            </a:schemeClr>
          </a:solidFill>
          <a:latin typeface="Rockwell" panose="02060603020205020403" pitchFamily="18"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'Question 19'!$B$3</c:f>
              <c:strCache>
                <c:ptCount val="1"/>
                <c:pt idx="0">
                  <c:v>Responses</c:v>
                </c:pt>
              </c:strCache>
            </c:strRef>
          </c:tx>
          <c:spPr>
            <a:solidFill>
              <a:schemeClr val="accent3"/>
            </a:solidFill>
            <a:ln>
              <a:prstDash val="solid"/>
            </a:ln>
            <a:scene3d>
              <a:camera prst="orthographicFront"/>
              <a:lightRig rig="threePt" dir="t"/>
            </a:scene3d>
            <a:sp3d>
              <a:bevelT w="190500" h="38100"/>
            </a:sp3d>
          </c:spPr>
          <c:invertIfNegative val="0"/>
          <c:cat>
            <c:strRef>
              <c:f>'Question 19'!$A$4:$A$9</c:f>
              <c:strCache>
                <c:ptCount val="6"/>
                <c:pt idx="0">
                  <c:v>Uniform allowance</c:v>
                </c:pt>
                <c:pt idx="1">
                  <c:v>Take home car</c:v>
                </c:pt>
                <c:pt idx="2">
                  <c:v>Gym membership</c:v>
                </c:pt>
                <c:pt idx="3">
                  <c:v>Association Fees</c:v>
                </c:pt>
                <c:pt idx="4">
                  <c:v>Tuition reimbursement</c:v>
                </c:pt>
                <c:pt idx="5">
                  <c:v>Other</c:v>
                </c:pt>
              </c:strCache>
            </c:strRef>
          </c:cat>
          <c:val>
            <c:numRef>
              <c:f>'Question 19'!$B$4:$B$9</c:f>
              <c:numCache>
                <c:formatCode>0.00%</c:formatCode>
                <c:ptCount val="6"/>
                <c:pt idx="0">
                  <c:v>0.75912408759124084</c:v>
                </c:pt>
                <c:pt idx="1">
                  <c:v>0.87591240875912413</c:v>
                </c:pt>
                <c:pt idx="2">
                  <c:v>0.19708029197080293</c:v>
                </c:pt>
                <c:pt idx="3">
                  <c:v>0.27737226277372262</c:v>
                </c:pt>
                <c:pt idx="4">
                  <c:v>0.20437956204379562</c:v>
                </c:pt>
                <c:pt idx="5">
                  <c:v>0.11678832116788321</c:v>
                </c:pt>
              </c:numCache>
            </c:numRef>
          </c:val>
        </c:ser>
        <c:dLbls>
          <c:showLegendKey val="0"/>
          <c:showVal val="0"/>
          <c:showCatName val="0"/>
          <c:showSerName val="0"/>
          <c:showPercent val="0"/>
          <c:showBubbleSize val="0"/>
        </c:dLbls>
        <c:gapWidth val="150"/>
        <c:axId val="103577472"/>
        <c:axId val="103575936"/>
      </c:barChart>
      <c:valAx>
        <c:axId val="103575936"/>
        <c:scaling>
          <c:orientation val="minMax"/>
        </c:scaling>
        <c:delete val="0"/>
        <c:axPos val="l"/>
        <c:majorGridlines/>
        <c:numFmt formatCode="0.00%" sourceLinked="1"/>
        <c:majorTickMark val="out"/>
        <c:minorTickMark val="none"/>
        <c:tickLblPos val="nextTo"/>
        <c:txPr>
          <a:bodyPr/>
          <a:lstStyle/>
          <a:p>
            <a:pPr>
              <a:defRPr sz="1600">
                <a:solidFill>
                  <a:schemeClr val="accent3">
                    <a:lumMod val="75000"/>
                  </a:schemeClr>
                </a:solidFill>
                <a:latin typeface="Rockwell" panose="02060603020205020403" pitchFamily="18" charset="0"/>
              </a:defRPr>
            </a:pPr>
            <a:endParaRPr lang="en-US"/>
          </a:p>
        </c:txPr>
        <c:crossAx val="103577472"/>
        <c:crosses val="autoZero"/>
        <c:crossBetween val="between"/>
      </c:valAx>
      <c:catAx>
        <c:axId val="103577472"/>
        <c:scaling>
          <c:orientation val="minMax"/>
        </c:scaling>
        <c:delete val="0"/>
        <c:axPos val="b"/>
        <c:numFmt formatCode="General" sourceLinked="1"/>
        <c:majorTickMark val="out"/>
        <c:minorTickMark val="none"/>
        <c:tickLblPos val="nextTo"/>
        <c:txPr>
          <a:bodyPr/>
          <a:lstStyle/>
          <a:p>
            <a:pPr>
              <a:defRPr sz="1400">
                <a:solidFill>
                  <a:schemeClr val="accent3">
                    <a:lumMod val="75000"/>
                  </a:schemeClr>
                </a:solidFill>
                <a:latin typeface="Rockwell" panose="02060603020205020403" pitchFamily="18" charset="0"/>
              </a:defRPr>
            </a:pPr>
            <a:endParaRPr lang="en-US"/>
          </a:p>
        </c:txPr>
        <c:crossAx val="103575936"/>
        <c:crosses val="autoZero"/>
        <c:auto val="0"/>
        <c:lblAlgn val="ctr"/>
        <c:lblOffset val="100"/>
        <c:noMultiLvlLbl val="0"/>
      </c:catAx>
    </c:plotArea>
    <c:plotVisOnly val="0"/>
    <c:dispBlanksAs val="gap"/>
    <c:showDLblsOverMax val="0"/>
  </c:chart>
  <c:spPr>
    <a:ln w="3175">
      <a:solidFill>
        <a:srgbClr val="0070C0"/>
      </a:solidFill>
    </a:ln>
  </c:sp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Sheet1!$A$23:$A$24</c:f>
              <c:strCache>
                <c:ptCount val="2"/>
                <c:pt idx="0">
                  <c:v>No</c:v>
                </c:pt>
                <c:pt idx="1">
                  <c:v>Yes</c:v>
                </c:pt>
              </c:strCache>
            </c:strRef>
          </c:cat>
          <c:val>
            <c:numRef>
              <c:f>Sheet1!$B$23:$B$24</c:f>
              <c:numCache>
                <c:formatCode>0.00%</c:formatCode>
                <c:ptCount val="2"/>
                <c:pt idx="0">
                  <c:v>0.88</c:v>
                </c:pt>
                <c:pt idx="1">
                  <c:v>0.12</c:v>
                </c:pt>
              </c:numCache>
            </c:numRef>
          </c:val>
        </c:ser>
        <c:dLbls>
          <c:showLegendKey val="0"/>
          <c:showVal val="0"/>
          <c:showCatName val="0"/>
          <c:showSerName val="0"/>
          <c:showPercent val="0"/>
          <c:showBubbleSize val="0"/>
        </c:dLbls>
        <c:gapWidth val="219"/>
        <c:overlap val="-27"/>
        <c:axId val="103607296"/>
        <c:axId val="103633664"/>
      </c:barChart>
      <c:catAx>
        <c:axId val="103607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2">
                    <a:lumMod val="75000"/>
                  </a:schemeClr>
                </a:solidFill>
                <a:latin typeface="Rockwell" panose="02060603020205020403" pitchFamily="18" charset="0"/>
                <a:ea typeface="+mn-ea"/>
                <a:cs typeface="+mn-cs"/>
              </a:defRPr>
            </a:pPr>
            <a:endParaRPr lang="en-US"/>
          </a:p>
        </c:txPr>
        <c:crossAx val="103633664"/>
        <c:crosses val="autoZero"/>
        <c:auto val="1"/>
        <c:lblAlgn val="ctr"/>
        <c:lblOffset val="100"/>
        <c:noMultiLvlLbl val="0"/>
      </c:catAx>
      <c:valAx>
        <c:axId val="1036336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00" b="1" i="0" u="none" strike="noStrike" kern="1200" baseline="0">
                    <a:solidFill>
                      <a:schemeClr val="tx2">
                        <a:lumMod val="75000"/>
                      </a:schemeClr>
                    </a:solidFill>
                    <a:latin typeface="Rockwell" panose="02060603020205020403" pitchFamily="18" charset="0"/>
                    <a:ea typeface="+mn-ea"/>
                    <a:cs typeface="+mn-cs"/>
                  </a:defRPr>
                </a:pPr>
                <a:r>
                  <a:rPr lang="en-US" sz="1300" b="1">
                    <a:solidFill>
                      <a:schemeClr val="tx2">
                        <a:lumMod val="75000"/>
                      </a:schemeClr>
                    </a:solidFill>
                    <a:latin typeface="Rockwell" panose="02060603020205020403" pitchFamily="18" charset="0"/>
                  </a:rPr>
                  <a:t>Percentage</a:t>
                </a:r>
              </a:p>
            </c:rich>
          </c:tx>
          <c:overlay val="0"/>
          <c:spPr>
            <a:noFill/>
            <a:ln>
              <a:noFill/>
            </a:ln>
            <a:effectLst/>
          </c:sp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2">
                    <a:lumMod val="75000"/>
                  </a:schemeClr>
                </a:solidFill>
                <a:latin typeface="Rockwell" panose="02060603020205020403" pitchFamily="18" charset="0"/>
                <a:ea typeface="+mn-ea"/>
                <a:cs typeface="+mn-cs"/>
              </a:defRPr>
            </a:pPr>
            <a:endParaRPr lang="en-US"/>
          </a:p>
        </c:txPr>
        <c:crossAx val="103607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2"/>
            <a:ext cx="2971800" cy="466725"/>
          </a:xfrm>
          <a:prstGeom prst="rect">
            <a:avLst/>
          </a:prstGeom>
        </p:spPr>
        <p:txBody>
          <a:bodyPr vert="horz" lIns="91440" tIns="45720" rIns="91440" bIns="45720" rtlCol="0"/>
          <a:lstStyle>
            <a:lvl1pPr algn="r">
              <a:defRPr sz="1200"/>
            </a:lvl1pPr>
          </a:lstStyle>
          <a:p>
            <a:fld id="{ED98E730-4E46-4E97-A94E-ED3903E0ED59}" type="datetimeFigureOut">
              <a:rPr lang="en-US" smtClean="0"/>
              <a:t>12/1/2017</a:t>
            </a:fld>
            <a:endParaRPr lang="en-US"/>
          </a:p>
        </p:txBody>
      </p:sp>
      <p:sp>
        <p:nvSpPr>
          <p:cNvPr id="4" name="Footer Placeholder 3"/>
          <p:cNvSpPr>
            <a:spLocks noGrp="1"/>
          </p:cNvSpPr>
          <p:nvPr>
            <p:ph type="ftr" sz="quarter" idx="2"/>
          </p:nvPr>
        </p:nvSpPr>
        <p:spPr>
          <a:xfrm>
            <a:off x="0" y="8829677"/>
            <a:ext cx="2971800"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677"/>
            <a:ext cx="2971800" cy="466725"/>
          </a:xfrm>
          <a:prstGeom prst="rect">
            <a:avLst/>
          </a:prstGeom>
        </p:spPr>
        <p:txBody>
          <a:bodyPr vert="horz" lIns="91440" tIns="45720" rIns="91440" bIns="45720" rtlCol="0" anchor="b"/>
          <a:lstStyle>
            <a:lvl1pPr algn="r">
              <a:defRPr sz="1200"/>
            </a:lvl1pPr>
          </a:lstStyle>
          <a:p>
            <a:fld id="{FA0E156F-BDAB-46C0-AAE3-1D5A11389626}" type="slidenum">
              <a:rPr lang="en-US" smtClean="0"/>
              <a:t>‹#›</a:t>
            </a:fld>
            <a:endParaRPr lang="en-US"/>
          </a:p>
        </p:txBody>
      </p:sp>
    </p:spTree>
    <p:extLst>
      <p:ext uri="{BB962C8B-B14F-4D97-AF65-F5344CB8AC3E}">
        <p14:creationId xmlns:p14="http://schemas.microsoft.com/office/powerpoint/2010/main" val="19370157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66434"/>
          </a:xfrm>
          <a:prstGeom prst="rect">
            <a:avLst/>
          </a:prstGeom>
        </p:spPr>
        <p:txBody>
          <a:bodyPr vert="horz" lIns="91440" tIns="45720" rIns="91440" bIns="45720" rtlCol="0"/>
          <a:lstStyle>
            <a:lvl1pPr algn="r">
              <a:defRPr sz="1200"/>
            </a:lvl1pPr>
          </a:lstStyle>
          <a:p>
            <a:fld id="{8D41D6B9-407F-4AEF-B3AD-A1DF05CB880D}" type="datetimeFigureOut">
              <a:rPr lang="en-US" smtClean="0"/>
              <a:t>12/1/2017</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1440" tIns="45720" rIns="91440" bIns="45720" rtlCol="0" anchor="b"/>
          <a:lstStyle>
            <a:lvl1pPr algn="r">
              <a:defRPr sz="1200"/>
            </a:lvl1pPr>
          </a:lstStyle>
          <a:p>
            <a:fld id="{8E8EA1DA-A6F6-4CA5-AC21-559411BED9B8}" type="slidenum">
              <a:rPr lang="en-US" smtClean="0"/>
              <a:t>‹#›</a:t>
            </a:fld>
            <a:endParaRPr lang="en-US"/>
          </a:p>
        </p:txBody>
      </p:sp>
    </p:spTree>
    <p:extLst>
      <p:ext uri="{BB962C8B-B14F-4D97-AF65-F5344CB8AC3E}">
        <p14:creationId xmlns:p14="http://schemas.microsoft.com/office/powerpoint/2010/main" val="1817583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ACCG conducted a survey of Georgia’s counties</a:t>
            </a:r>
            <a:r>
              <a:rPr lang="en-US" baseline="0" dirty="0" smtClean="0"/>
              <a:t> from Wednesday, September 6, 2017 to Friday, November 9, 2017 to determine how compensation is reviewed and the range of retirement and other benefit packages offered to sheriff’s deputies and jailers. Of the 159 counties, 148 responded, which corresponds to 93.1% of the counties in the state. The following information is based off of the responses received from this survey.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1</a:t>
            </a:fld>
            <a:endParaRPr lang="en-US"/>
          </a:p>
        </p:txBody>
      </p:sp>
    </p:spTree>
    <p:extLst>
      <p:ext uri="{BB962C8B-B14F-4D97-AF65-F5344CB8AC3E}">
        <p14:creationId xmlns:p14="http://schemas.microsoft.com/office/powerpoint/2010/main" val="3903145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result of their</a:t>
            </a:r>
            <a:r>
              <a:rPr lang="en-US" baseline="0" dirty="0" smtClean="0"/>
              <a:t> compensation studies, 28 counties offered position based increases, 7 counties offered position based increases, 4 counties offered increases in other ways, 2 counties were still doing their compensation studies but anticipated providing increases, and 2 counties were unaware of how they provided increases.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10</a:t>
            </a:fld>
            <a:endParaRPr lang="en-US"/>
          </a:p>
        </p:txBody>
      </p:sp>
    </p:spTree>
    <p:extLst>
      <p:ext uri="{BB962C8B-B14F-4D97-AF65-F5344CB8AC3E}">
        <p14:creationId xmlns:p14="http://schemas.microsoft.com/office/powerpoint/2010/main" val="3327391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2">
                    <a:lumMod val="75000"/>
                  </a:schemeClr>
                </a:solidFill>
                <a:latin typeface="+mn-lt"/>
              </a:rPr>
              <a:t>In response to this</a:t>
            </a:r>
            <a:r>
              <a:rPr lang="en-US" baseline="0" dirty="0" smtClean="0">
                <a:solidFill>
                  <a:schemeClr val="tx2">
                    <a:lumMod val="75000"/>
                  </a:schemeClr>
                </a:solidFill>
                <a:latin typeface="+mn-lt"/>
              </a:rPr>
              <a:t> question, 35 counties indicated that they plan to conduct an upcoming compensation study, 32 counties indicated that they did not plan to conduct an upcoming compensation study, and 78 respondents did not know whether their county was planning an upcoming compensation study. </a:t>
            </a:r>
            <a:endParaRPr lang="en-US" dirty="0" smtClean="0">
              <a:solidFill>
                <a:schemeClr val="tx2">
                  <a:lumMod val="75000"/>
                </a:schemeClr>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tx2">
                  <a:lumMod val="75000"/>
                </a:schemeClr>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2">
                    <a:lumMod val="75000"/>
                  </a:schemeClr>
                </a:solidFill>
                <a:latin typeface="+mn-lt"/>
              </a:rPr>
              <a:t>Of the 32 counties that indicated that they do not plan on conducting a compensation study, 8 completed such a study within the last 5 years. </a:t>
            </a:r>
          </a:p>
          <a:p>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11</a:t>
            </a:fld>
            <a:endParaRPr lang="en-US"/>
          </a:p>
        </p:txBody>
      </p:sp>
    </p:spTree>
    <p:extLst>
      <p:ext uri="{BB962C8B-B14F-4D97-AF65-F5344CB8AC3E}">
        <p14:creationId xmlns:p14="http://schemas.microsoft.com/office/powerpoint/2010/main" val="572716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Several</a:t>
            </a:r>
            <a:r>
              <a:rPr lang="en-US" baseline="0" dirty="0" smtClean="0"/>
              <a:t> counties indicated in the Other category that the sheriff was giving raises as he saw fit. </a:t>
            </a:r>
          </a:p>
          <a:p>
            <a:endParaRPr lang="en-US" baseline="0" dirty="0" smtClean="0"/>
          </a:p>
          <a:p>
            <a:r>
              <a:rPr lang="en-US" baseline="0" dirty="0" smtClean="0"/>
              <a:t>Additionally, a couple of counties indicated that position based raises were given to deputies in their departments due to reclassification. </a:t>
            </a:r>
          </a:p>
          <a:p>
            <a:endParaRPr lang="en-US" baseline="0" dirty="0" smtClean="0"/>
          </a:p>
          <a:p>
            <a:r>
              <a:rPr lang="en-US" dirty="0" smtClean="0"/>
              <a:t>Finally, just because the answer to this question is no does not mean that deputies</a:t>
            </a:r>
            <a:r>
              <a:rPr lang="en-US" baseline="0" dirty="0" smtClean="0"/>
              <a:t> and/or jailers did not get a raise. Instead, they may have just received a raise as part of a compensation study.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12</a:t>
            </a:fld>
            <a:endParaRPr lang="en-US"/>
          </a:p>
        </p:txBody>
      </p:sp>
    </p:spTree>
    <p:extLst>
      <p:ext uri="{BB962C8B-B14F-4D97-AF65-F5344CB8AC3E}">
        <p14:creationId xmlns:p14="http://schemas.microsoft.com/office/powerpoint/2010/main" val="22196745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the 145 counties that answered this question, 27 indicated that their sheriff’s salary had increased outside of COLA and longevity</a:t>
            </a:r>
            <a:r>
              <a:rPr lang="en-US" baseline="0" dirty="0" smtClean="0"/>
              <a:t> increases, 111 counties indicated that their sheriff’s salary did not, and 7 respondents did not know the answer to this question.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13</a:t>
            </a:fld>
            <a:endParaRPr lang="en-US"/>
          </a:p>
        </p:txBody>
      </p:sp>
    </p:spTree>
    <p:extLst>
      <p:ext uri="{BB962C8B-B14F-4D97-AF65-F5344CB8AC3E}">
        <p14:creationId xmlns:p14="http://schemas.microsoft.com/office/powerpoint/2010/main" val="1575241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a:t>
            </a:r>
            <a:r>
              <a:rPr lang="en-US" baseline="0" dirty="0" smtClean="0"/>
              <a:t> to our survey, sheriff’s deputies and jailers receive COLA or merit increase raises 88.9% of the time that county employees receive them, suggesting that sheriff’s deputies and jailers are being treated comparably to other county employees.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14</a:t>
            </a:fld>
            <a:endParaRPr lang="en-US"/>
          </a:p>
        </p:txBody>
      </p:sp>
    </p:spTree>
    <p:extLst>
      <p:ext uri="{BB962C8B-B14F-4D97-AF65-F5344CB8AC3E}">
        <p14:creationId xmlns:p14="http://schemas.microsoft.com/office/powerpoint/2010/main" val="1045238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the 143 counties</a:t>
            </a:r>
            <a:r>
              <a:rPr lang="en-US" baseline="0" dirty="0" smtClean="0"/>
              <a:t> that answered this question, only 2 counties do not provide health insurance for sheriff’s deputies and jailers.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15</a:t>
            </a:fld>
            <a:endParaRPr lang="en-US"/>
          </a:p>
        </p:txBody>
      </p:sp>
    </p:spTree>
    <p:extLst>
      <p:ext uri="{BB962C8B-B14F-4D97-AF65-F5344CB8AC3E}">
        <p14:creationId xmlns:p14="http://schemas.microsoft.com/office/powerpoint/2010/main" val="1721451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89.3% of the respondents to this question provide 70%</a:t>
            </a:r>
            <a:r>
              <a:rPr lang="en-US" baseline="0" dirty="0" smtClean="0"/>
              <a:t> or more of the cost for individual/single health plans. </a:t>
            </a:r>
            <a:endParaRPr lang="en-US" dirty="0" smtClean="0"/>
          </a:p>
        </p:txBody>
      </p:sp>
      <p:sp>
        <p:nvSpPr>
          <p:cNvPr id="4" name="Slide Number Placeholder 3"/>
          <p:cNvSpPr>
            <a:spLocks noGrp="1"/>
          </p:cNvSpPr>
          <p:nvPr>
            <p:ph type="sldNum" sz="quarter" idx="10"/>
          </p:nvPr>
        </p:nvSpPr>
        <p:spPr/>
        <p:txBody>
          <a:bodyPr/>
          <a:lstStyle/>
          <a:p>
            <a:fld id="{8E8EA1DA-A6F6-4CA5-AC21-559411BED9B8}" type="slidenum">
              <a:rPr lang="en-US" smtClean="0"/>
              <a:t>16</a:t>
            </a:fld>
            <a:endParaRPr lang="en-US"/>
          </a:p>
        </p:txBody>
      </p:sp>
    </p:spTree>
    <p:extLst>
      <p:ext uri="{BB962C8B-B14F-4D97-AF65-F5344CB8AC3E}">
        <p14:creationId xmlns:p14="http://schemas.microsoft.com/office/powerpoint/2010/main" val="427537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the 105 counties</a:t>
            </a:r>
            <a:r>
              <a:rPr lang="en-US" baseline="0" dirty="0" smtClean="0"/>
              <a:t> that answered this question, only 6 counties do not provide health insurance for the families of sheriff’s deputies and jailers.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17</a:t>
            </a:fld>
            <a:endParaRPr lang="en-US"/>
          </a:p>
        </p:txBody>
      </p:sp>
    </p:spTree>
    <p:extLst>
      <p:ext uri="{BB962C8B-B14F-4D97-AF65-F5344CB8AC3E}">
        <p14:creationId xmlns:p14="http://schemas.microsoft.com/office/powerpoint/2010/main" val="1457881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the 96 counties</a:t>
            </a:r>
            <a:r>
              <a:rPr lang="en-US" baseline="0" dirty="0" smtClean="0"/>
              <a:t> that answered this question, 63 contribute to the cost of the health insurance for the families of sheriff’s deputies and jailers while 32 do not. </a:t>
            </a:r>
          </a:p>
          <a:p>
            <a:endParaRPr lang="en-US" baseline="0" dirty="0" smtClean="0"/>
          </a:p>
          <a:p>
            <a:r>
              <a:rPr lang="en-US" baseline="0" dirty="0" smtClean="0"/>
              <a:t>The average county that contributes provides for 76.4% of the cost of health insurance for the families of sheriff’s deputies and jailers.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18</a:t>
            </a:fld>
            <a:endParaRPr lang="en-US"/>
          </a:p>
        </p:txBody>
      </p:sp>
    </p:spTree>
    <p:extLst>
      <p:ext uri="{BB962C8B-B14F-4D97-AF65-F5344CB8AC3E}">
        <p14:creationId xmlns:p14="http://schemas.microsoft.com/office/powerpoint/2010/main" val="1443216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104</a:t>
            </a:r>
            <a:r>
              <a:rPr lang="en-US" baseline="0" dirty="0" smtClean="0"/>
              <a:t> </a:t>
            </a:r>
            <a:r>
              <a:rPr lang="en-US" dirty="0" smtClean="0"/>
              <a:t>counties offer vision insurance but do not contribute</a:t>
            </a:r>
            <a:r>
              <a:rPr lang="en-US" baseline="0" dirty="0" smtClean="0"/>
              <a:t> while 15 counties fully contribute. </a:t>
            </a:r>
          </a:p>
          <a:p>
            <a:endParaRPr lang="en-US" dirty="0" smtClean="0"/>
          </a:p>
          <a:p>
            <a:r>
              <a:rPr lang="en-US" dirty="0" smtClean="0"/>
              <a:t>80 counties</a:t>
            </a:r>
            <a:r>
              <a:rPr lang="en-US" baseline="0" dirty="0" smtClean="0"/>
              <a:t> offer dental insurance but do not contribute while 20 counties fully contribute. </a:t>
            </a:r>
          </a:p>
          <a:p>
            <a:endParaRPr lang="en-US" baseline="0" dirty="0" smtClean="0"/>
          </a:p>
          <a:p>
            <a:r>
              <a:rPr lang="en-US" baseline="0" dirty="0" smtClean="0"/>
              <a:t>55 counties offer accidental death and dismemberment insurance but do not contribute and 64 counties fully contribute. </a:t>
            </a:r>
          </a:p>
          <a:p>
            <a:endParaRPr lang="en-US" baseline="0" dirty="0" smtClean="0"/>
          </a:p>
          <a:p>
            <a:r>
              <a:rPr lang="en-US" baseline="0" dirty="0" smtClean="0"/>
              <a:t>112 counties offer short term disability insurance and do not contribute and 13 counties fully contribute. </a:t>
            </a:r>
          </a:p>
          <a:p>
            <a:endParaRPr lang="en-US" baseline="0" dirty="0" smtClean="0"/>
          </a:p>
          <a:p>
            <a:r>
              <a:rPr lang="en-US" baseline="0" dirty="0" smtClean="0"/>
              <a:t>86 counties offer long term disability insurance and do not contribute and 31 counties fully contribute. </a:t>
            </a:r>
          </a:p>
          <a:p>
            <a:endParaRPr lang="en-US" baseline="0" dirty="0" smtClean="0"/>
          </a:p>
          <a:p>
            <a:r>
              <a:rPr lang="en-US" baseline="0" dirty="0" smtClean="0"/>
              <a:t>106 counties offer hospital indemnity insurance and do not contribute and 1 county fully contributes. </a:t>
            </a:r>
          </a:p>
          <a:p>
            <a:endParaRPr lang="en-US" baseline="0" dirty="0" smtClean="0"/>
          </a:p>
          <a:p>
            <a:r>
              <a:rPr lang="en-US" baseline="0" dirty="0" smtClean="0"/>
              <a:t>19 counties offer life insurance and do not contribute while 103 counties fully contribute. </a:t>
            </a:r>
          </a:p>
          <a:p>
            <a:endParaRPr lang="en-US" baseline="0" dirty="0" smtClean="0"/>
          </a:p>
          <a:p>
            <a:r>
              <a:rPr lang="en-US" baseline="0" dirty="0" smtClean="0"/>
              <a:t>The sample of county police departments was very small, as there are only 14 county police departments in Georgia. However, Sheriff’s departments and county police departments largely offer comparable benefits, paying a similar percentage towards retirement and health insurance and offering similar benefits. </a:t>
            </a:r>
          </a:p>
          <a:p>
            <a:endParaRPr lang="en-US" baseline="0" dirty="0" smtClean="0"/>
          </a:p>
          <a:p>
            <a:r>
              <a:rPr lang="en-US" baseline="0" dirty="0" smtClean="0"/>
              <a:t>For example, Dougherty County pays for 82% of their employees’ health insurance for both sheriff’s deputies and jailers and county police officers. Similarly, they pay the same towards retirement for both groups. Glynn County does the same, paying the same percentage towards health insurance and retirement for both groups, something that replicates itself across other counties. </a:t>
            </a:r>
          </a:p>
        </p:txBody>
      </p:sp>
      <p:sp>
        <p:nvSpPr>
          <p:cNvPr id="4" name="Slide Number Placeholder 3"/>
          <p:cNvSpPr>
            <a:spLocks noGrp="1"/>
          </p:cNvSpPr>
          <p:nvPr>
            <p:ph type="sldNum" sz="quarter" idx="10"/>
          </p:nvPr>
        </p:nvSpPr>
        <p:spPr/>
        <p:txBody>
          <a:bodyPr/>
          <a:lstStyle/>
          <a:p>
            <a:fld id="{8E8EA1DA-A6F6-4CA5-AC21-559411BED9B8}" type="slidenum">
              <a:rPr lang="en-US" smtClean="0"/>
              <a:t>19</a:t>
            </a:fld>
            <a:endParaRPr lang="en-US"/>
          </a:p>
        </p:txBody>
      </p:sp>
    </p:spTree>
    <p:extLst>
      <p:ext uri="{BB962C8B-B14F-4D97-AF65-F5344CB8AC3E}">
        <p14:creationId xmlns:p14="http://schemas.microsoft.com/office/powerpoint/2010/main" val="1516339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survey’s sample</a:t>
            </a:r>
            <a:r>
              <a:rPr lang="en-US" baseline="0" dirty="0" smtClean="0"/>
              <a:t> was both geographically diverse and diverse in the populations of counties represented. </a:t>
            </a:r>
          </a:p>
          <a:p>
            <a:endParaRPr lang="en-US" baseline="0" dirty="0" smtClean="0"/>
          </a:p>
          <a:p>
            <a:r>
              <a:rPr lang="en-US" b="1" u="sng" baseline="0" dirty="0" smtClean="0"/>
              <a:t>Response Rate by Population</a:t>
            </a:r>
          </a:p>
          <a:p>
            <a:endParaRPr lang="en-US" b="1" u="sng" baseline="0" dirty="0" smtClean="0"/>
          </a:p>
          <a:p>
            <a:r>
              <a:rPr lang="en-US" baseline="0" dirty="0" smtClean="0"/>
              <a:t>Less than 10,000 - 87.5% </a:t>
            </a:r>
          </a:p>
          <a:p>
            <a:r>
              <a:rPr lang="en-US" baseline="0" dirty="0" smtClean="0"/>
              <a:t>10,000 and 14,999 - 90%</a:t>
            </a:r>
          </a:p>
          <a:p>
            <a:r>
              <a:rPr lang="en-US" baseline="0" dirty="0" smtClean="0"/>
              <a:t>15,000 and 24,999 - 88.6% </a:t>
            </a:r>
          </a:p>
          <a:p>
            <a:r>
              <a:rPr lang="en-US" baseline="0" dirty="0" smtClean="0"/>
              <a:t>25,000 and 49,999 - 100% </a:t>
            </a:r>
          </a:p>
          <a:p>
            <a:r>
              <a:rPr lang="en-US" baseline="0" dirty="0" smtClean="0"/>
              <a:t>50,000 and 99,999 - 100%</a:t>
            </a:r>
          </a:p>
          <a:p>
            <a:r>
              <a:rPr lang="en-US" baseline="0" dirty="0" smtClean="0"/>
              <a:t>100,000 and 249,999 - 100% </a:t>
            </a:r>
          </a:p>
          <a:p>
            <a:r>
              <a:rPr lang="en-US" baseline="0" dirty="0" smtClean="0"/>
              <a:t>Greater than 250,000 - 83.3%</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2</a:t>
            </a:fld>
            <a:endParaRPr lang="en-US"/>
          </a:p>
        </p:txBody>
      </p:sp>
    </p:spTree>
    <p:extLst>
      <p:ext uri="{BB962C8B-B14F-4D97-AF65-F5344CB8AC3E}">
        <p14:creationId xmlns:p14="http://schemas.microsoft.com/office/powerpoint/2010/main" val="1768775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 of the 133 respondents, only </a:t>
            </a:r>
            <a:r>
              <a:rPr lang="en-US" b="0" u="none" dirty="0" smtClean="0"/>
              <a:t>three </a:t>
            </a:r>
            <a:r>
              <a:rPr lang="en-US" b="0" u="none" baseline="0" dirty="0" smtClean="0"/>
              <a:t>counties do </a:t>
            </a:r>
            <a:r>
              <a:rPr lang="en-US" b="0" u="none" dirty="0" smtClean="0"/>
              <a:t>not offer a retirement</a:t>
            </a:r>
            <a:r>
              <a:rPr lang="en-US" b="0" u="none" baseline="0" dirty="0" smtClean="0"/>
              <a:t> plan to Sheriff’s deputies and jailers.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20</a:t>
            </a:fld>
            <a:endParaRPr lang="en-US"/>
          </a:p>
        </p:txBody>
      </p:sp>
    </p:spTree>
    <p:extLst>
      <p:ext uri="{BB962C8B-B14F-4D97-AF65-F5344CB8AC3E}">
        <p14:creationId xmlns:p14="http://schemas.microsoft.com/office/powerpoint/2010/main" val="30658224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was a </a:t>
            </a:r>
            <a:r>
              <a:rPr lang="en-US" b="1" u="sng" baseline="0" dirty="0" smtClean="0"/>
              <a:t>Select all that apply </a:t>
            </a:r>
            <a:r>
              <a:rPr lang="en-US" b="0" u="none" baseline="0" dirty="0" smtClean="0"/>
              <a:t>question. </a:t>
            </a:r>
          </a:p>
          <a:p>
            <a:endParaRPr lang="en-US" b="0" u="none" baseline="0" dirty="0" smtClean="0"/>
          </a:p>
          <a:p>
            <a:r>
              <a:rPr lang="en-US" b="0" u="none" baseline="0" dirty="0" smtClean="0"/>
              <a:t>Some of the counties that responded “other” indicated that the county offered POAB to their officers. Other counties indicated that they had 401(k) and 401(h) plans, among other varied retirement plans. </a:t>
            </a:r>
            <a:endParaRPr lang="en-US" dirty="0" smtClean="0"/>
          </a:p>
        </p:txBody>
      </p:sp>
      <p:sp>
        <p:nvSpPr>
          <p:cNvPr id="4" name="Slide Number Placeholder 3"/>
          <p:cNvSpPr>
            <a:spLocks noGrp="1"/>
          </p:cNvSpPr>
          <p:nvPr>
            <p:ph type="sldNum" sz="quarter" idx="10"/>
          </p:nvPr>
        </p:nvSpPr>
        <p:spPr/>
        <p:txBody>
          <a:bodyPr/>
          <a:lstStyle/>
          <a:p>
            <a:fld id="{8E8EA1DA-A6F6-4CA5-AC21-559411BED9B8}" type="slidenum">
              <a:rPr lang="en-US" smtClean="0"/>
              <a:t>21</a:t>
            </a:fld>
            <a:endParaRPr lang="en-US"/>
          </a:p>
        </p:txBody>
      </p:sp>
    </p:spTree>
    <p:extLst>
      <p:ext uri="{BB962C8B-B14F-4D97-AF65-F5344CB8AC3E}">
        <p14:creationId xmlns:p14="http://schemas.microsoft.com/office/powerpoint/2010/main" val="33466197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22</a:t>
            </a:fld>
            <a:endParaRPr lang="en-US"/>
          </a:p>
        </p:txBody>
      </p:sp>
    </p:spTree>
    <p:extLst>
      <p:ext uri="{BB962C8B-B14F-4D97-AF65-F5344CB8AC3E}">
        <p14:creationId xmlns:p14="http://schemas.microsoft.com/office/powerpoint/2010/main" val="37186398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 13 counties</a:t>
            </a:r>
            <a:r>
              <a:rPr lang="en-US" baseline="0" dirty="0" smtClean="0"/>
              <a:t> contribute to the POAB dues of their officers. </a:t>
            </a:r>
          </a:p>
          <a:p>
            <a:endParaRPr lang="en-US" baseline="0" dirty="0" smtClean="0"/>
          </a:p>
          <a:p>
            <a:r>
              <a:rPr lang="en-US" dirty="0" smtClean="0"/>
              <a:t>10 counties</a:t>
            </a:r>
            <a:r>
              <a:rPr lang="en-US" baseline="0" dirty="0" smtClean="0"/>
              <a:t> pay 100% of the cost. </a:t>
            </a:r>
          </a:p>
          <a:p>
            <a:endParaRPr lang="en-US" baseline="0" dirty="0" smtClean="0"/>
          </a:p>
          <a:p>
            <a:r>
              <a:rPr lang="en-US" baseline="0" dirty="0" smtClean="0"/>
              <a:t>1 county pays for 50% of the cost. </a:t>
            </a:r>
          </a:p>
          <a:p>
            <a:endParaRPr lang="en-US" baseline="0" dirty="0" smtClean="0"/>
          </a:p>
          <a:p>
            <a:r>
              <a:rPr lang="en-US" baseline="0" dirty="0" smtClean="0"/>
              <a:t>2 counties contribute but are not sure what %.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23</a:t>
            </a:fld>
            <a:endParaRPr lang="en-US"/>
          </a:p>
        </p:txBody>
      </p:sp>
    </p:spTree>
    <p:extLst>
      <p:ext uri="{BB962C8B-B14F-4D97-AF65-F5344CB8AC3E}">
        <p14:creationId xmlns:p14="http://schemas.microsoft.com/office/powerpoint/2010/main" val="33161726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was a </a:t>
            </a:r>
            <a:r>
              <a:rPr lang="en-US" b="1" u="sng" dirty="0" smtClean="0"/>
              <a:t>select all that apply </a:t>
            </a:r>
            <a:r>
              <a:rPr lang="en-US" b="0" u="none" dirty="0" smtClean="0"/>
              <a:t>question. </a:t>
            </a:r>
            <a:endParaRPr lang="en-US" dirty="0" smtClean="0"/>
          </a:p>
          <a:p>
            <a:endParaRPr lang="en-US" dirty="0" smtClean="0"/>
          </a:p>
          <a:p>
            <a:r>
              <a:rPr lang="en-US" dirty="0" smtClean="0"/>
              <a:t>Several counties</a:t>
            </a:r>
            <a:r>
              <a:rPr lang="en-US" baseline="0" dirty="0" smtClean="0"/>
              <a:t> offer unique benefits. Examples provided under “other” include pay differentials for higher education degrees, employee assistance programs, wellness programs, extra training, and additional firearms.</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24</a:t>
            </a:fld>
            <a:endParaRPr lang="en-US"/>
          </a:p>
        </p:txBody>
      </p:sp>
    </p:spTree>
    <p:extLst>
      <p:ext uri="{BB962C8B-B14F-4D97-AF65-F5344CB8AC3E}">
        <p14:creationId xmlns:p14="http://schemas.microsoft.com/office/powerpoint/2010/main" val="34300515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 largely no difference in benefits between those given to deputies and those given to Sheriff’s deputies. The only differences indicated were that some counties pay for POAB take home cars for their sheriff’s deputies. Jailers are not able to participate in POAB.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25</a:t>
            </a:fld>
            <a:endParaRPr lang="en-US"/>
          </a:p>
        </p:txBody>
      </p:sp>
    </p:spTree>
    <p:extLst>
      <p:ext uri="{BB962C8B-B14F-4D97-AF65-F5344CB8AC3E}">
        <p14:creationId xmlns:p14="http://schemas.microsoft.com/office/powerpoint/2010/main" val="39108182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Around 65% of all sheriff’s participate in their county’s retirement plans.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26</a:t>
            </a:fld>
            <a:endParaRPr lang="en-US"/>
          </a:p>
        </p:txBody>
      </p:sp>
    </p:spTree>
    <p:extLst>
      <p:ext uri="{BB962C8B-B14F-4D97-AF65-F5344CB8AC3E}">
        <p14:creationId xmlns:p14="http://schemas.microsoft.com/office/powerpoint/2010/main" val="15486967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was a </a:t>
            </a:r>
            <a:r>
              <a:rPr lang="en-US" b="1" u="sng" baseline="0" dirty="0" smtClean="0"/>
              <a:t>select all that apply</a:t>
            </a:r>
            <a:r>
              <a:rPr lang="en-US" b="0" u="none" baseline="0" dirty="0" smtClean="0"/>
              <a:t> question. </a:t>
            </a:r>
            <a:endParaRPr lang="en-US" baseline="0" dirty="0" smtClean="0"/>
          </a:p>
          <a:p>
            <a:endParaRPr lang="en-US" baseline="0" dirty="0" smtClean="0"/>
          </a:p>
          <a:p>
            <a:r>
              <a:rPr lang="en-US" baseline="0" dirty="0" smtClean="0"/>
              <a:t>Five sheriffs voluntarily choose to use the POAB Retirement program, but they have choices among other retirement plans offered by their respective counties. </a:t>
            </a:r>
          </a:p>
          <a:p>
            <a:endParaRPr lang="en-US" baseline="0" dirty="0" smtClean="0"/>
          </a:p>
          <a:p>
            <a:r>
              <a:rPr lang="en-US" baseline="0" dirty="0" smtClean="0"/>
              <a:t>Three counties indicated that their sheriff opted not to use a retirement plan, but in these cases, they were offered to the sheriff. </a:t>
            </a:r>
          </a:p>
          <a:p>
            <a:endParaRPr lang="en-US" baseline="0" dirty="0" smtClean="0"/>
          </a:p>
          <a:p>
            <a:r>
              <a:rPr lang="en-US" baseline="0" dirty="0" smtClean="0"/>
              <a:t>Six counties indicated that their sheriffs were using a retirement plan offered by the Sheriff’s Retirement Fund of Georgia.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27</a:t>
            </a:fld>
            <a:endParaRPr lang="en-US"/>
          </a:p>
        </p:txBody>
      </p:sp>
    </p:spTree>
    <p:extLst>
      <p:ext uri="{BB962C8B-B14F-4D97-AF65-F5344CB8AC3E}">
        <p14:creationId xmlns:p14="http://schemas.microsoft.com/office/powerpoint/2010/main" val="1815141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baseline="0" dirty="0" smtClean="0"/>
              <a:t>majority of counties offer their deputies and jailers at least 80 hours of sick leave per year. </a:t>
            </a:r>
          </a:p>
          <a:p>
            <a:endParaRPr lang="en-US" baseline="0" dirty="0" smtClean="0"/>
          </a:p>
          <a:p>
            <a:r>
              <a:rPr lang="en-US" baseline="0" dirty="0" smtClean="0"/>
              <a:t>Annual leave varies greatly from county to county and is largely based on longevity, but deputies and jailers do overwhelmingly receive paid time off.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28</a:t>
            </a:fld>
            <a:endParaRPr lang="en-US"/>
          </a:p>
        </p:txBody>
      </p:sp>
    </p:spTree>
    <p:extLst>
      <p:ext uri="{BB962C8B-B14F-4D97-AF65-F5344CB8AC3E}">
        <p14:creationId xmlns:p14="http://schemas.microsoft.com/office/powerpoint/2010/main" val="2269348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100 respondents, 49 indicated that their sheriff’s</a:t>
            </a:r>
            <a:r>
              <a:rPr lang="en-US" baseline="0" dirty="0" smtClean="0"/>
              <a:t> deputies and jailers do not have a higher attrition rate in their county than do other county employees. </a:t>
            </a:r>
            <a:endParaRPr lang="en-US" dirty="0" smtClean="0"/>
          </a:p>
        </p:txBody>
      </p:sp>
      <p:sp>
        <p:nvSpPr>
          <p:cNvPr id="4" name="Slide Number Placeholder 3"/>
          <p:cNvSpPr>
            <a:spLocks noGrp="1"/>
          </p:cNvSpPr>
          <p:nvPr>
            <p:ph type="sldNum" sz="quarter" idx="10"/>
          </p:nvPr>
        </p:nvSpPr>
        <p:spPr/>
        <p:txBody>
          <a:bodyPr/>
          <a:lstStyle/>
          <a:p>
            <a:fld id="{8E8EA1DA-A6F6-4CA5-AC21-559411BED9B8}" type="slidenum">
              <a:rPr lang="en-US" smtClean="0"/>
              <a:t>29</a:t>
            </a:fld>
            <a:endParaRPr lang="en-US"/>
          </a:p>
        </p:txBody>
      </p:sp>
    </p:spTree>
    <p:extLst>
      <p:ext uri="{BB962C8B-B14F-4D97-AF65-F5344CB8AC3E}">
        <p14:creationId xmlns:p14="http://schemas.microsoft.com/office/powerpoint/2010/main" val="70024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Response</a:t>
            </a:r>
            <a:r>
              <a:rPr lang="en-US" b="1" u="sng" baseline="0" dirty="0" smtClean="0"/>
              <a:t> Rate by Region</a:t>
            </a:r>
          </a:p>
          <a:p>
            <a:endParaRPr lang="en-US" b="1" u="sng" dirty="0" smtClean="0"/>
          </a:p>
          <a:p>
            <a:r>
              <a:rPr lang="en-US" baseline="0" dirty="0" smtClean="0"/>
              <a:t>Northwest Georgia - </a:t>
            </a:r>
            <a:r>
              <a:rPr lang="en-US" dirty="0" smtClean="0"/>
              <a:t>100%</a:t>
            </a:r>
            <a:endParaRPr lang="en-US" baseline="0" dirty="0" smtClean="0"/>
          </a:p>
          <a:p>
            <a:r>
              <a:rPr lang="en-US" baseline="0" dirty="0" smtClean="0"/>
              <a:t>Georgia Mountains - 92.3%</a:t>
            </a:r>
          </a:p>
          <a:p>
            <a:r>
              <a:rPr lang="en-US" baseline="0" dirty="0" smtClean="0"/>
              <a:t>Atlanta Regional Commission - 90%</a:t>
            </a:r>
          </a:p>
          <a:p>
            <a:r>
              <a:rPr lang="en-US" baseline="0" dirty="0" smtClean="0"/>
              <a:t>Three Rivers - 90% </a:t>
            </a:r>
          </a:p>
          <a:p>
            <a:r>
              <a:rPr lang="en-US" dirty="0" smtClean="0"/>
              <a:t>Northeast</a:t>
            </a:r>
            <a:r>
              <a:rPr lang="en-US" baseline="0" dirty="0" smtClean="0"/>
              <a:t> Georgia - </a:t>
            </a:r>
            <a:r>
              <a:rPr lang="en-US" dirty="0" smtClean="0"/>
              <a:t>100%</a:t>
            </a:r>
            <a:r>
              <a:rPr lang="en-US" baseline="0" dirty="0" smtClean="0"/>
              <a:t> </a:t>
            </a:r>
          </a:p>
          <a:p>
            <a:r>
              <a:rPr lang="en-US" baseline="0" dirty="0" smtClean="0"/>
              <a:t>River Valley - 100% </a:t>
            </a:r>
          </a:p>
          <a:p>
            <a:r>
              <a:rPr lang="en-US" baseline="0" dirty="0" smtClean="0"/>
              <a:t>Middle Georgia - 90.9% </a:t>
            </a:r>
          </a:p>
          <a:p>
            <a:r>
              <a:rPr lang="en-US" baseline="0" dirty="0" smtClean="0"/>
              <a:t>Central Savannah River Area - 92.3% </a:t>
            </a:r>
          </a:p>
          <a:p>
            <a:r>
              <a:rPr lang="en-US" baseline="0" dirty="0" smtClean="0"/>
              <a:t>Southwest Georgia - 92.9% </a:t>
            </a:r>
          </a:p>
          <a:p>
            <a:r>
              <a:rPr lang="en-US" baseline="0" dirty="0" smtClean="0"/>
              <a:t>Southern Georgia - 94.4% </a:t>
            </a:r>
          </a:p>
          <a:p>
            <a:r>
              <a:rPr lang="en-US" baseline="0" dirty="0" smtClean="0"/>
              <a:t>Heart of Georgia/Altamaha - 76.5% </a:t>
            </a:r>
          </a:p>
          <a:p>
            <a:r>
              <a:rPr lang="en-US" baseline="0" dirty="0" smtClean="0"/>
              <a:t>Coastal - 100% </a:t>
            </a:r>
          </a:p>
          <a:p>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3</a:t>
            </a:fld>
            <a:endParaRPr lang="en-US"/>
          </a:p>
        </p:txBody>
      </p:sp>
    </p:spTree>
    <p:extLst>
      <p:ext uri="{BB962C8B-B14F-4D97-AF65-F5344CB8AC3E}">
        <p14:creationId xmlns:p14="http://schemas.microsoft.com/office/powerpoint/2010/main" val="32638351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E8EA1DA-A6F6-4CA5-AC21-559411BED9B8}" type="slidenum">
              <a:rPr lang="en-US" smtClean="0"/>
              <a:t>30</a:t>
            </a:fld>
            <a:endParaRPr lang="en-US"/>
          </a:p>
        </p:txBody>
      </p:sp>
    </p:spTree>
    <p:extLst>
      <p:ext uri="{BB962C8B-B14F-4D97-AF65-F5344CB8AC3E}">
        <p14:creationId xmlns:p14="http://schemas.microsoft.com/office/powerpoint/2010/main" val="506829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the 147 counties that responded</a:t>
            </a:r>
            <a:r>
              <a:rPr lang="en-US" baseline="0" dirty="0" smtClean="0"/>
              <a:t> to this question, 36 answered “Yes,” 102 answered “No,” and 9 answered “I don’t know.”</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4</a:t>
            </a:fld>
            <a:endParaRPr lang="en-US"/>
          </a:p>
        </p:txBody>
      </p:sp>
    </p:spTree>
    <p:extLst>
      <p:ext uri="{BB962C8B-B14F-4D97-AF65-F5344CB8AC3E}">
        <p14:creationId xmlns:p14="http://schemas.microsoft.com/office/powerpoint/2010/main" val="2602593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the 36 counties that have a county civil service or merit</a:t>
            </a:r>
            <a:r>
              <a:rPr lang="en-US" baseline="0" dirty="0" smtClean="0"/>
              <a:t> system and answered this question</a:t>
            </a:r>
            <a:r>
              <a:rPr lang="en-US" dirty="0" smtClean="0"/>
              <a:t>, 11 counties include only county employees, 6 counties include</a:t>
            </a:r>
            <a:r>
              <a:rPr lang="en-US" baseline="0" dirty="0" smtClean="0"/>
              <a:t> only s</a:t>
            </a:r>
            <a:r>
              <a:rPr lang="en-US" dirty="0" smtClean="0"/>
              <a:t>heriff’s office employees,</a:t>
            </a:r>
            <a:r>
              <a:rPr lang="en-US" baseline="0" dirty="0" smtClean="0"/>
              <a:t> including deputies and jailers, and 19 counties include both.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5</a:t>
            </a:fld>
            <a:endParaRPr lang="en-US"/>
          </a:p>
        </p:txBody>
      </p:sp>
    </p:spTree>
    <p:extLst>
      <p:ext uri="{BB962C8B-B14F-4D97-AF65-F5344CB8AC3E}">
        <p14:creationId xmlns:p14="http://schemas.microsoft.com/office/powerpoint/2010/main" val="3893324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141 counties responded to this question and provided the number of deputies.</a:t>
            </a:r>
            <a:r>
              <a:rPr lang="en-US" baseline="0" dirty="0" smtClean="0"/>
              <a:t> </a:t>
            </a:r>
          </a:p>
          <a:p>
            <a:endParaRPr lang="en-US" baseline="0" dirty="0" smtClean="0"/>
          </a:p>
          <a:p>
            <a:r>
              <a:rPr lang="en-US" baseline="0" dirty="0" smtClean="0"/>
              <a:t>72.3% of counties that responded to this question have sheriff’s departments that employ less than 50 deputies. </a:t>
            </a:r>
          </a:p>
          <a:p>
            <a:endParaRPr lang="en-US" baseline="0" dirty="0" smtClean="0"/>
          </a:p>
          <a:p>
            <a:r>
              <a:rPr lang="en-US" baseline="0" dirty="0" smtClean="0"/>
              <a:t>According to the responses received, the average county sheriff’s department employs around 53 deputies.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6</a:t>
            </a:fld>
            <a:endParaRPr lang="en-US"/>
          </a:p>
        </p:txBody>
      </p:sp>
    </p:spTree>
    <p:extLst>
      <p:ext uri="{BB962C8B-B14F-4D97-AF65-F5344CB8AC3E}">
        <p14:creationId xmlns:p14="http://schemas.microsoft.com/office/powerpoint/2010/main" val="972407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141 counties responded to this question and provided the number of jailers. </a:t>
            </a:r>
          </a:p>
          <a:p>
            <a:endParaRPr lang="en-US" dirty="0" smtClean="0"/>
          </a:p>
          <a:p>
            <a:r>
              <a:rPr lang="en-US" dirty="0" smtClean="0"/>
              <a:t>81.6% of counties that responded to this question have less than 50 jailers employed. </a:t>
            </a:r>
          </a:p>
          <a:p>
            <a:endParaRPr lang="en-US" dirty="0" smtClean="0"/>
          </a:p>
          <a:p>
            <a:r>
              <a:rPr lang="en-US" dirty="0" smtClean="0"/>
              <a:t>According to the responses received, the average county employs around 38 jailers. </a:t>
            </a:r>
          </a:p>
          <a:p>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7</a:t>
            </a:fld>
            <a:endParaRPr lang="en-US"/>
          </a:p>
        </p:txBody>
      </p:sp>
    </p:spTree>
    <p:extLst>
      <p:ext uri="{BB962C8B-B14F-4D97-AF65-F5344CB8AC3E}">
        <p14:creationId xmlns:p14="http://schemas.microsoft.com/office/powerpoint/2010/main" val="350515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the 64 counties who</a:t>
            </a:r>
            <a:r>
              <a:rPr lang="en-US" baseline="0" dirty="0" smtClean="0"/>
              <a:t> conducted a compensation study including sheriff’s office employees, 39 were conducted within the last 5 years, with 31 being conducted within the last 2 years. Additionally, 13 of the counties completed a compensation study longer than 5 years ago and 12 counties did not indicate when their compensation study was conducted. </a:t>
            </a:r>
          </a:p>
          <a:p>
            <a:endParaRPr lang="en-US" baseline="0" dirty="0" smtClean="0"/>
          </a:p>
          <a:p>
            <a:r>
              <a:rPr lang="en-US" baseline="0" dirty="0" smtClean="0"/>
              <a:t>Overall, the vast majority of counties have conducted their compensation studies recently.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8</a:t>
            </a:fld>
            <a:endParaRPr lang="en-US"/>
          </a:p>
        </p:txBody>
      </p:sp>
    </p:spTree>
    <p:extLst>
      <p:ext uri="{BB962C8B-B14F-4D97-AF65-F5344CB8AC3E}">
        <p14:creationId xmlns:p14="http://schemas.microsoft.com/office/powerpoint/2010/main" val="76353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the 64 </a:t>
            </a:r>
            <a:r>
              <a:rPr lang="en-US" baseline="0" dirty="0" smtClean="0"/>
              <a:t>counties who conducted a compensation study, 36 increased compensation for both deputies and jailers, 4 increased compensation only for deputies, 18 did not increase compensation for deputies or jailers, and 6 respondents did not know the answer to the question. </a:t>
            </a:r>
            <a:endParaRPr lang="en-US" dirty="0"/>
          </a:p>
        </p:txBody>
      </p:sp>
      <p:sp>
        <p:nvSpPr>
          <p:cNvPr id="4" name="Slide Number Placeholder 3"/>
          <p:cNvSpPr>
            <a:spLocks noGrp="1"/>
          </p:cNvSpPr>
          <p:nvPr>
            <p:ph type="sldNum" sz="quarter" idx="10"/>
          </p:nvPr>
        </p:nvSpPr>
        <p:spPr/>
        <p:txBody>
          <a:bodyPr/>
          <a:lstStyle/>
          <a:p>
            <a:fld id="{8E8EA1DA-A6F6-4CA5-AC21-559411BED9B8}" type="slidenum">
              <a:rPr lang="en-US" smtClean="0"/>
              <a:t>9</a:t>
            </a:fld>
            <a:endParaRPr lang="en-US"/>
          </a:p>
        </p:txBody>
      </p:sp>
    </p:spTree>
    <p:extLst>
      <p:ext uri="{BB962C8B-B14F-4D97-AF65-F5344CB8AC3E}">
        <p14:creationId xmlns:p14="http://schemas.microsoft.com/office/powerpoint/2010/main" val="2651017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7186730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228600" y="228600"/>
            <a:ext cx="5867400" cy="411162"/>
          </a:xfrm>
          <a:prstGeom prst="rect">
            <a:avLst/>
          </a:prstGeom>
        </p:spPr>
        <p:txBody>
          <a:bodyPr/>
          <a:lstStyle>
            <a:lvl1pPr>
              <a:defRPr sz="3600"/>
            </a:lvl1pPr>
          </a:lstStyle>
          <a:p>
            <a:r>
              <a:rPr lang="en-US" dirty="0" smtClean="0"/>
              <a:t>Click to edit Master title style</a:t>
            </a:r>
            <a:endParaRPr lang="en-US" dirty="0"/>
          </a:p>
        </p:txBody>
      </p:sp>
    </p:spTree>
    <p:extLst>
      <p:ext uri="{BB962C8B-B14F-4D97-AF65-F5344CB8AC3E}">
        <p14:creationId xmlns:p14="http://schemas.microsoft.com/office/powerpoint/2010/main" val="34927631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62000"/>
            <a:ext cx="8737600" cy="3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372225"/>
            <a:ext cx="8701088"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1"/>
          <p:cNvSpPr>
            <a:spLocks noGrp="1"/>
          </p:cNvSpPr>
          <p:nvPr>
            <p:ph type="title"/>
          </p:nvPr>
        </p:nvSpPr>
        <p:spPr>
          <a:xfrm>
            <a:off x="228600" y="228600"/>
            <a:ext cx="5867400" cy="411162"/>
          </a:xfrm>
          <a:prstGeom prst="rect">
            <a:avLst/>
          </a:prstGeom>
        </p:spPr>
        <p:txBody>
          <a:bodyPr/>
          <a:lstStyle>
            <a:lvl1pPr>
              <a:defRPr sz="3600"/>
            </a:lvl1pPr>
          </a:lstStyle>
          <a:p>
            <a:r>
              <a:rPr lang="en-US" dirty="0" smtClean="0"/>
              <a:t>Click to edit Master title style</a:t>
            </a:r>
            <a:endParaRPr lang="en-US" dirty="0"/>
          </a:p>
        </p:txBody>
      </p:sp>
    </p:spTree>
    <p:extLst>
      <p:ext uri="{BB962C8B-B14F-4D97-AF65-F5344CB8AC3E}">
        <p14:creationId xmlns:p14="http://schemas.microsoft.com/office/powerpoint/2010/main" val="11393403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1.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3.xml"/><Relationship Id="rId1" Type="http://schemas.openxmlformats.org/officeDocument/2006/relationships/slideLayout" Target="../slideLayouts/slideLayout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4.xml"/><Relationship Id="rId1" Type="http://schemas.openxmlformats.org/officeDocument/2006/relationships/slideLayout" Target="../slideLayouts/slideLayout3.xml"/><Relationship Id="rId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09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54"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9071314"/>
      </p:ext>
    </p:extLst>
  </p:cSld>
  <p:clrMap bg1="lt1" tx1="dk1" bg2="lt2" tx2="dk2" accent1="accent1" accent2="accent2" accent3="accent3" accent4="accent4" accent5="accent5" accent6="accent6" hlink="hlink" folHlink="folHlink"/>
  <p:timing>
    <p:tnLst>
      <p:par>
        <p:cTn id="1" dur="indefinite" restart="never" nodeType="tmRoot"/>
      </p:par>
    </p:tnLst>
  </p:timing>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763"/>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100052" y="4709185"/>
            <a:ext cx="4648200" cy="1539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7029435"/>
      </p:ext>
    </p:extLst>
  </p:cSld>
  <p:clrMap bg1="lt1" tx1="dk1" bg2="lt2" tx2="dk2" accent1="accent1" accent2="accent2" accent3="accent3" accent4="accent4" accent5="accent5" accent6="accent6" hlink="hlink" folHlink="folHlink"/>
  <p:sldLayoutIdLst>
    <p:sldLayoutId id="2147483659" r:id="rId1"/>
  </p:sldLayoutIdLst>
  <p:timing>
    <p:tnLst>
      <p:par>
        <p:cTn id="1" dur="indefinite" restart="never" nodeType="tmRoot"/>
      </p:par>
    </p:tnLst>
  </p:timing>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1"/>
          <p:cNvSpPr txBox="1">
            <a:spLocks/>
          </p:cNvSpPr>
          <p:nvPr userDrawn="1"/>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smtClean="0">
                <a:solidFill>
                  <a:schemeClr val="bg1"/>
                </a:solidFill>
              </a:rPr>
              <a:t>Click to edit Master title style</a:t>
            </a:r>
            <a:endParaRPr lang="en-US" sz="3600" dirty="0">
              <a:solidFill>
                <a:schemeClr val="bg1"/>
              </a:solidFill>
            </a:endParaRP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33800" y="4308044"/>
            <a:ext cx="5334000" cy="2245155"/>
          </a:xfrm>
          <a:prstGeom prst="rect">
            <a:avLst/>
          </a:prstGeom>
        </p:spPr>
      </p:pic>
    </p:spTree>
    <p:extLst>
      <p:ext uri="{BB962C8B-B14F-4D97-AF65-F5344CB8AC3E}">
        <p14:creationId xmlns:p14="http://schemas.microsoft.com/office/powerpoint/2010/main" val="2897245335"/>
      </p:ext>
    </p:extLst>
  </p:cSld>
  <p:clrMap bg1="lt1" tx1="dk1" bg2="lt2" tx2="dk2" accent1="accent1" accent2="accent2" accent3="accent3" accent4="accent4" accent5="accent5" accent6="accent6" hlink="hlink" folHlink="folHlink"/>
  <p:sldLayoutIdLst>
    <p:sldLayoutId id="2147483653" r:id="rId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1"/>
          <p:cNvSpPr txBox="1">
            <a:spLocks/>
          </p:cNvSpPr>
          <p:nvPr userDrawn="1"/>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smtClean="0">
                <a:solidFill>
                  <a:schemeClr val="bg1"/>
                </a:solidFill>
              </a:rPr>
              <a:t>Click to edit Master title style</a:t>
            </a:r>
            <a:endParaRPr lang="en-US" sz="3600" dirty="0">
              <a:solidFill>
                <a:schemeClr val="bg1"/>
              </a:solidFill>
            </a:endParaRPr>
          </a:p>
        </p:txBody>
      </p:sp>
      <p:pic>
        <p:nvPicPr>
          <p:cNvPr id="5"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762000"/>
            <a:ext cx="8737600" cy="3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372225"/>
            <a:ext cx="8701088"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9774398"/>
      </p:ext>
    </p:extLst>
  </p:cSld>
  <p:clrMap bg1="lt1" tx1="dk1" bg2="lt2" tx2="dk2" accent1="accent1" accent2="accent2" accent3="accent3" accent4="accent4" accent5="accent5" accent6="accent6" hlink="hlink" folHlink="folHlink"/>
  <p:sldLayoutIdLst>
    <p:sldLayoutId id="2147483651" r:id="rId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14600"/>
          </a:xfrm>
        </p:spPr>
        <p:txBody>
          <a:bodyPr/>
          <a:lstStyle/>
          <a:p>
            <a:r>
              <a:rPr lang="en-US" dirty="0" smtClean="0">
                <a:solidFill>
                  <a:schemeClr val="tx2">
                    <a:lumMod val="75000"/>
                  </a:schemeClr>
                </a:solidFill>
                <a:latin typeface="Rockwell" panose="02060603020205020403" pitchFamily="18" charset="0"/>
                <a:cs typeface="Aharoni" panose="02010803020104030203" pitchFamily="2" charset="-79"/>
              </a:rPr>
              <a:t/>
            </a:r>
            <a:br>
              <a:rPr lang="en-US" dirty="0" smtClean="0">
                <a:solidFill>
                  <a:schemeClr val="tx2">
                    <a:lumMod val="75000"/>
                  </a:schemeClr>
                </a:solidFill>
                <a:latin typeface="Rockwell" panose="02060603020205020403" pitchFamily="18" charset="0"/>
                <a:cs typeface="Aharoni" panose="02010803020104030203" pitchFamily="2" charset="-79"/>
              </a:rPr>
            </a:br>
            <a:r>
              <a:rPr lang="en-US" dirty="0" smtClean="0">
                <a:solidFill>
                  <a:schemeClr val="tx2">
                    <a:lumMod val="75000"/>
                  </a:schemeClr>
                </a:solidFill>
                <a:latin typeface="Rockwell" panose="02060603020205020403" pitchFamily="18" charset="0"/>
                <a:cs typeface="Aharoni" panose="02010803020104030203" pitchFamily="2" charset="-79"/>
              </a:rPr>
              <a:t/>
            </a:r>
            <a:br>
              <a:rPr lang="en-US" dirty="0" smtClean="0">
                <a:solidFill>
                  <a:schemeClr val="tx2">
                    <a:lumMod val="75000"/>
                  </a:schemeClr>
                </a:solidFill>
                <a:latin typeface="Rockwell" panose="02060603020205020403" pitchFamily="18" charset="0"/>
                <a:cs typeface="Aharoni" panose="02010803020104030203" pitchFamily="2" charset="-79"/>
              </a:rPr>
            </a:br>
            <a:r>
              <a:rPr lang="en-US" sz="3200" dirty="0" smtClean="0">
                <a:solidFill>
                  <a:schemeClr val="tx2">
                    <a:lumMod val="75000"/>
                  </a:schemeClr>
                </a:solidFill>
                <a:latin typeface="Rockwell" panose="02060603020205020403" pitchFamily="18" charset="0"/>
                <a:cs typeface="Aharoni" panose="02010803020104030203" pitchFamily="2" charset="-79"/>
              </a:rPr>
              <a:t>ACCG </a:t>
            </a:r>
            <a:r>
              <a:rPr lang="en-US" sz="3200" dirty="0">
                <a:solidFill>
                  <a:schemeClr val="tx2">
                    <a:lumMod val="75000"/>
                  </a:schemeClr>
                </a:solidFill>
                <a:latin typeface="Rockwell" panose="02060603020205020403" pitchFamily="18" charset="0"/>
                <a:cs typeface="Aharoni" panose="02010803020104030203" pitchFamily="2" charset="-79"/>
              </a:rPr>
              <a:t>COPS Task Force Presentation on </a:t>
            </a:r>
            <a:r>
              <a:rPr lang="en-US" sz="3200" dirty="0" smtClean="0">
                <a:solidFill>
                  <a:schemeClr val="tx2">
                    <a:lumMod val="75000"/>
                  </a:schemeClr>
                </a:solidFill>
                <a:latin typeface="Rockwell" panose="02060603020205020403" pitchFamily="18" charset="0"/>
                <a:cs typeface="Aharoni" panose="02010803020104030203" pitchFamily="2" charset="-79"/>
              </a:rPr>
              <a:t>Compensation and Benefits</a:t>
            </a:r>
            <a:endParaRPr lang="en-US" sz="3200" dirty="0">
              <a:solidFill>
                <a:schemeClr val="tx2">
                  <a:lumMod val="75000"/>
                </a:schemeClr>
              </a:solidFill>
              <a:latin typeface="Rockwell" panose="02060603020205020403" pitchFamily="18" charset="0"/>
              <a:cs typeface="Aharoni" panose="02010803020104030203" pitchFamily="2" charset="-79"/>
            </a:endParaRPr>
          </a:p>
        </p:txBody>
      </p:sp>
      <p:sp>
        <p:nvSpPr>
          <p:cNvPr id="4" name="Title 1"/>
          <p:cNvSpPr txBox="1">
            <a:spLocks/>
          </p:cNvSpPr>
          <p:nvPr/>
        </p:nvSpPr>
        <p:spPr>
          <a:xfrm>
            <a:off x="-44067" y="2514600"/>
            <a:ext cx="9144000" cy="2514600"/>
          </a:xfrm>
          <a:prstGeom prst="rect">
            <a:avLst/>
          </a:prstGeom>
        </p:spPr>
        <p:txBody>
          <a:bodyPr/>
          <a:lstStyle>
            <a:lvl1pPr algn="ctr" defTabSz="914400" rtl="0" eaLnBrk="1" latinLnBrk="0" hangingPunct="1">
              <a:spcBef>
                <a:spcPct val="0"/>
              </a:spcBef>
              <a:buNone/>
              <a:defRPr sz="3600" kern="1200">
                <a:solidFill>
                  <a:schemeClr val="tx1"/>
                </a:solidFill>
                <a:latin typeface="+mj-lt"/>
                <a:ea typeface="+mj-ea"/>
                <a:cs typeface="+mj-cs"/>
              </a:defRPr>
            </a:lvl1pPr>
          </a:lstStyle>
          <a:p>
            <a:endParaRPr lang="en-US" dirty="0">
              <a:latin typeface="Rockwell" panose="02060603020205020403" pitchFamily="18" charset="0"/>
              <a:cs typeface="Aharoni" panose="02010803020104030203" pitchFamily="2" charset="-79"/>
            </a:endParaRPr>
          </a:p>
        </p:txBody>
      </p:sp>
      <p:sp>
        <p:nvSpPr>
          <p:cNvPr id="6" name="TextBox 5"/>
          <p:cNvSpPr txBox="1"/>
          <p:nvPr/>
        </p:nvSpPr>
        <p:spPr>
          <a:xfrm>
            <a:off x="-44067" y="2971800"/>
            <a:ext cx="9188067" cy="1384995"/>
          </a:xfrm>
          <a:prstGeom prst="rect">
            <a:avLst/>
          </a:prstGeom>
          <a:noFill/>
        </p:spPr>
        <p:txBody>
          <a:bodyPr wrap="square" rtlCol="0">
            <a:spAutoFit/>
          </a:bodyPr>
          <a:lstStyle/>
          <a:p>
            <a:pPr algn="ctr"/>
            <a:endParaRPr lang="en-US" sz="2800" dirty="0" smtClean="0">
              <a:solidFill>
                <a:schemeClr val="tx2">
                  <a:lumMod val="75000"/>
                </a:schemeClr>
              </a:solidFill>
              <a:latin typeface="Rockwell" panose="02060603020205020403" pitchFamily="18" charset="0"/>
            </a:endParaRPr>
          </a:p>
          <a:p>
            <a:pPr algn="ctr"/>
            <a:r>
              <a:rPr lang="en-US" sz="2800" dirty="0" smtClean="0">
                <a:solidFill>
                  <a:schemeClr val="tx2">
                    <a:lumMod val="75000"/>
                  </a:schemeClr>
                </a:solidFill>
                <a:latin typeface="Rockwell" panose="02060603020205020403" pitchFamily="18" charset="0"/>
              </a:rPr>
              <a:t>December 4, 2017</a:t>
            </a:r>
          </a:p>
          <a:p>
            <a:pPr algn="ctr"/>
            <a:r>
              <a:rPr lang="en-US" sz="2800" dirty="0" smtClean="0">
                <a:solidFill>
                  <a:schemeClr val="tx2">
                    <a:lumMod val="75000"/>
                  </a:schemeClr>
                </a:solidFill>
                <a:latin typeface="Rockwell" panose="02060603020205020403" pitchFamily="18" charset="0"/>
              </a:rPr>
              <a:t>By: Debra Nesbit</a:t>
            </a:r>
            <a:endParaRPr lang="en-US" sz="2800" dirty="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2530884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60" y="152400"/>
            <a:ext cx="9144000" cy="762000"/>
          </a:xfrm>
        </p:spPr>
        <p:txBody>
          <a:bodyPr/>
          <a:lstStyle/>
          <a:p>
            <a:r>
              <a:rPr lang="en-US" sz="2400" dirty="0">
                <a:solidFill>
                  <a:schemeClr val="tx2">
                    <a:lumMod val="75000"/>
                  </a:schemeClr>
                </a:solidFill>
                <a:latin typeface="Rockwell" panose="02060603020205020403" pitchFamily="18" charset="0"/>
              </a:rPr>
              <a:t>Was it an across the board increase or was it position based?</a:t>
            </a:r>
          </a:p>
        </p:txBody>
      </p:sp>
      <p:graphicFrame>
        <p:nvGraphicFramePr>
          <p:cNvPr id="5" name="Chart 4"/>
          <p:cNvGraphicFramePr/>
          <p:nvPr>
            <p:extLst>
              <p:ext uri="{D42A27DB-BD31-4B8C-83A1-F6EECF244321}">
                <p14:modId xmlns:p14="http://schemas.microsoft.com/office/powerpoint/2010/main" val="846762130"/>
              </p:ext>
            </p:extLst>
          </p:nvPr>
        </p:nvGraphicFramePr>
        <p:xfrm>
          <a:off x="381000" y="914400"/>
          <a:ext cx="7924800" cy="5257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68980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sz="2200" dirty="0">
                <a:solidFill>
                  <a:schemeClr val="tx2">
                    <a:lumMod val="75000"/>
                  </a:schemeClr>
                </a:solidFill>
                <a:latin typeface="Rockwell" panose="02060603020205020403" pitchFamily="18" charset="0"/>
              </a:rPr>
              <a:t>Does your county plan on conducting a compensation study within the next three years that would include Sheriff's office </a:t>
            </a:r>
            <a:r>
              <a:rPr lang="en-US" sz="2200" dirty="0" smtClean="0">
                <a:solidFill>
                  <a:schemeClr val="tx2">
                    <a:lumMod val="75000"/>
                  </a:schemeClr>
                </a:solidFill>
                <a:latin typeface="Rockwell" panose="02060603020205020403" pitchFamily="18" charset="0"/>
              </a:rPr>
              <a:t>employees?</a:t>
            </a:r>
            <a:endParaRPr lang="en-US" sz="2200" dirty="0">
              <a:solidFill>
                <a:schemeClr val="tx2">
                  <a:lumMod val="75000"/>
                </a:schemeClr>
              </a:solidFill>
              <a:latin typeface="Rockwell" panose="02060603020205020403" pitchFamily="18" charset="0"/>
            </a:endParaRPr>
          </a:p>
        </p:txBody>
      </p:sp>
      <p:pic>
        <p:nvPicPr>
          <p:cNvPr id="3" name="Picture 2"/>
          <p:cNvPicPr>
            <a:picLocks noChangeAspect="1"/>
          </p:cNvPicPr>
          <p:nvPr/>
        </p:nvPicPr>
        <p:blipFill>
          <a:blip r:embed="rId3"/>
          <a:stretch>
            <a:fillRect/>
          </a:stretch>
        </p:blipFill>
        <p:spPr>
          <a:xfrm>
            <a:off x="160047" y="1371600"/>
            <a:ext cx="8823905" cy="4419599"/>
          </a:xfrm>
          <a:prstGeom prst="rect">
            <a:avLst/>
          </a:prstGeom>
        </p:spPr>
      </p:pic>
    </p:spTree>
    <p:extLst>
      <p:ext uri="{BB962C8B-B14F-4D97-AF65-F5344CB8AC3E}">
        <p14:creationId xmlns:p14="http://schemas.microsoft.com/office/powerpoint/2010/main" val="37493527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lstStyle/>
          <a:p>
            <a:r>
              <a:rPr lang="en-US" sz="2400" dirty="0">
                <a:solidFill>
                  <a:schemeClr val="tx2">
                    <a:lumMod val="75000"/>
                  </a:schemeClr>
                </a:solidFill>
                <a:latin typeface="Rockwell" panose="02060603020205020403" pitchFamily="18" charset="0"/>
              </a:rPr>
              <a:t>Has your county provided a salary increase (outside the recommendation of a compensation study) solely for law enforcement </a:t>
            </a:r>
            <a:r>
              <a:rPr lang="en-US" sz="2400" dirty="0" smtClean="0">
                <a:solidFill>
                  <a:schemeClr val="tx2">
                    <a:lumMod val="75000"/>
                  </a:schemeClr>
                </a:solidFill>
                <a:latin typeface="Rockwell" panose="02060603020205020403" pitchFamily="18" charset="0"/>
              </a:rPr>
              <a:t>in </a:t>
            </a:r>
            <a:r>
              <a:rPr lang="en-US" sz="2400" dirty="0">
                <a:solidFill>
                  <a:schemeClr val="tx2">
                    <a:lumMod val="75000"/>
                  </a:schemeClr>
                </a:solidFill>
                <a:latin typeface="Rockwell" panose="02060603020205020403" pitchFamily="18" charset="0"/>
              </a:rPr>
              <a:t>your county within the last three years?</a:t>
            </a:r>
          </a:p>
        </p:txBody>
      </p:sp>
      <p:pic>
        <p:nvPicPr>
          <p:cNvPr id="3" name="Picture 2"/>
          <p:cNvPicPr>
            <a:picLocks noChangeAspect="1"/>
          </p:cNvPicPr>
          <p:nvPr/>
        </p:nvPicPr>
        <p:blipFill>
          <a:blip r:embed="rId3"/>
          <a:stretch>
            <a:fillRect/>
          </a:stretch>
        </p:blipFill>
        <p:spPr>
          <a:xfrm>
            <a:off x="1875738" y="1244547"/>
            <a:ext cx="5390476" cy="3209524"/>
          </a:xfrm>
          <a:prstGeom prst="rect">
            <a:avLst/>
          </a:prstGeom>
        </p:spPr>
      </p:pic>
      <p:pic>
        <p:nvPicPr>
          <p:cNvPr id="4" name="Picture 3"/>
          <p:cNvPicPr>
            <a:picLocks noChangeAspect="1"/>
          </p:cNvPicPr>
          <p:nvPr/>
        </p:nvPicPr>
        <p:blipFill>
          <a:blip r:embed="rId4"/>
          <a:stretch>
            <a:fillRect/>
          </a:stretch>
        </p:blipFill>
        <p:spPr>
          <a:xfrm>
            <a:off x="1875738" y="4492171"/>
            <a:ext cx="5734050" cy="1838325"/>
          </a:xfrm>
          <a:prstGeom prst="rect">
            <a:avLst/>
          </a:prstGeom>
        </p:spPr>
      </p:pic>
    </p:spTree>
    <p:extLst>
      <p:ext uri="{BB962C8B-B14F-4D97-AF65-F5344CB8AC3E}">
        <p14:creationId xmlns:p14="http://schemas.microsoft.com/office/powerpoint/2010/main" val="42263175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lstStyle/>
          <a:p>
            <a:r>
              <a:rPr lang="en-US" sz="2200" dirty="0">
                <a:solidFill>
                  <a:schemeClr val="tx2">
                    <a:lumMod val="75000"/>
                  </a:schemeClr>
                </a:solidFill>
                <a:latin typeface="Rockwell" panose="02060603020205020403" pitchFamily="18" charset="0"/>
              </a:rPr>
              <a:t>Has your Sheriff received any salary increases beyond the annual mandated COLA and longevity increases required under state law?</a:t>
            </a:r>
          </a:p>
        </p:txBody>
      </p:sp>
      <p:pic>
        <p:nvPicPr>
          <p:cNvPr id="6" name="Picture 5"/>
          <p:cNvPicPr>
            <a:picLocks noChangeAspect="1"/>
          </p:cNvPicPr>
          <p:nvPr/>
        </p:nvPicPr>
        <p:blipFill>
          <a:blip r:embed="rId3"/>
          <a:stretch>
            <a:fillRect/>
          </a:stretch>
        </p:blipFill>
        <p:spPr>
          <a:xfrm>
            <a:off x="952500" y="800100"/>
            <a:ext cx="7239000" cy="5462327"/>
          </a:xfrm>
          <a:prstGeom prst="rect">
            <a:avLst/>
          </a:prstGeom>
        </p:spPr>
      </p:pic>
    </p:spTree>
    <p:extLst>
      <p:ext uri="{BB962C8B-B14F-4D97-AF65-F5344CB8AC3E}">
        <p14:creationId xmlns:p14="http://schemas.microsoft.com/office/powerpoint/2010/main" val="8250889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sz="2200" dirty="0">
                <a:solidFill>
                  <a:schemeClr val="tx2">
                    <a:lumMod val="75000"/>
                  </a:schemeClr>
                </a:solidFill>
                <a:latin typeface="Rockwell" panose="02060603020205020403" pitchFamily="18" charset="0"/>
              </a:rPr>
              <a:t>Does your county generally provide COLA's or merit increase to the Sheriff's deputies and jailers when county employees receive them?</a:t>
            </a:r>
          </a:p>
        </p:txBody>
      </p:sp>
      <p:pic>
        <p:nvPicPr>
          <p:cNvPr id="3" name="Picture 2"/>
          <p:cNvPicPr>
            <a:picLocks noChangeAspect="1"/>
          </p:cNvPicPr>
          <p:nvPr/>
        </p:nvPicPr>
        <p:blipFill>
          <a:blip r:embed="rId3"/>
          <a:stretch>
            <a:fillRect/>
          </a:stretch>
        </p:blipFill>
        <p:spPr>
          <a:xfrm>
            <a:off x="719370" y="1066800"/>
            <a:ext cx="7705260" cy="5019827"/>
          </a:xfrm>
          <a:prstGeom prst="rect">
            <a:avLst/>
          </a:prstGeom>
        </p:spPr>
      </p:pic>
    </p:spTree>
    <p:extLst>
      <p:ext uri="{BB962C8B-B14F-4D97-AF65-F5344CB8AC3E}">
        <p14:creationId xmlns:p14="http://schemas.microsoft.com/office/powerpoint/2010/main" val="34657544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762000"/>
          </a:xfrm>
        </p:spPr>
        <p:txBody>
          <a:bodyPr/>
          <a:lstStyle/>
          <a:p>
            <a:r>
              <a:rPr lang="en-US" sz="2600" dirty="0">
                <a:solidFill>
                  <a:schemeClr val="tx2">
                    <a:lumMod val="75000"/>
                  </a:schemeClr>
                </a:solidFill>
                <a:latin typeface="Rockwell" panose="02060603020205020403" pitchFamily="18" charset="0"/>
              </a:rPr>
              <a:t>Does your county provide health insurance for Sheriff's deputies and jailers?</a:t>
            </a:r>
          </a:p>
        </p:txBody>
      </p:sp>
      <p:pic>
        <p:nvPicPr>
          <p:cNvPr id="3" name="Picture 2"/>
          <p:cNvPicPr>
            <a:picLocks noChangeAspect="1"/>
          </p:cNvPicPr>
          <p:nvPr/>
        </p:nvPicPr>
        <p:blipFill>
          <a:blip r:embed="rId3"/>
          <a:stretch>
            <a:fillRect/>
          </a:stretch>
        </p:blipFill>
        <p:spPr>
          <a:xfrm>
            <a:off x="409051" y="1143000"/>
            <a:ext cx="8325897" cy="4735353"/>
          </a:xfrm>
          <a:prstGeom prst="rect">
            <a:avLst/>
          </a:prstGeom>
        </p:spPr>
      </p:pic>
    </p:spTree>
    <p:extLst>
      <p:ext uri="{BB962C8B-B14F-4D97-AF65-F5344CB8AC3E}">
        <p14:creationId xmlns:p14="http://schemas.microsoft.com/office/powerpoint/2010/main" val="28269582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838200"/>
          </a:xfrm>
        </p:spPr>
        <p:txBody>
          <a:bodyPr/>
          <a:lstStyle/>
          <a:p>
            <a:r>
              <a:rPr lang="en-US" sz="2400" dirty="0">
                <a:solidFill>
                  <a:schemeClr val="tx2">
                    <a:lumMod val="75000"/>
                  </a:schemeClr>
                </a:solidFill>
                <a:latin typeface="Rockwell" panose="02060603020205020403" pitchFamily="18" charset="0"/>
              </a:rPr>
              <a:t>What percentage cost does the county cover for individual/single health plans?</a:t>
            </a:r>
          </a:p>
        </p:txBody>
      </p:sp>
      <p:graphicFrame>
        <p:nvGraphicFramePr>
          <p:cNvPr id="7" name="Table 6"/>
          <p:cNvGraphicFramePr>
            <a:graphicFrameLocks noGrp="1"/>
          </p:cNvGraphicFramePr>
          <p:nvPr>
            <p:extLst>
              <p:ext uri="{D42A27DB-BD31-4B8C-83A1-F6EECF244321}">
                <p14:modId xmlns:p14="http://schemas.microsoft.com/office/powerpoint/2010/main" val="4034509188"/>
              </p:ext>
            </p:extLst>
          </p:nvPr>
        </p:nvGraphicFramePr>
        <p:xfrm>
          <a:off x="2895600" y="4212771"/>
          <a:ext cx="3048000" cy="2080738"/>
        </p:xfrm>
        <a:graphic>
          <a:graphicData uri="http://schemas.openxmlformats.org/drawingml/2006/table">
            <a:tbl>
              <a:tblPr>
                <a:tableStyleId>{5C22544A-7EE6-4342-B048-85BDC9FD1C3A}</a:tableStyleId>
              </a:tblPr>
              <a:tblGrid>
                <a:gridCol w="1619250"/>
                <a:gridCol w="1428750"/>
              </a:tblGrid>
              <a:tr h="285816">
                <a:tc>
                  <a:txBody>
                    <a:bodyPr/>
                    <a:lstStyle/>
                    <a:p>
                      <a:pPr algn="ctr" fontAlgn="b"/>
                      <a:r>
                        <a:rPr lang="en-US" sz="1400" b="1" u="none" strike="noStrike" dirty="0">
                          <a:solidFill>
                            <a:schemeClr val="tx2">
                              <a:lumMod val="75000"/>
                            </a:schemeClr>
                          </a:solidFill>
                          <a:effectLst/>
                          <a:latin typeface="Rockwell" panose="02060603020205020403" pitchFamily="18" charset="0"/>
                        </a:rPr>
                        <a:t>Percentage</a:t>
                      </a:r>
                      <a:endParaRPr lang="en-US" sz="1400" b="1" i="1"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algn="ctr" fontAlgn="b"/>
                      <a:r>
                        <a:rPr lang="en-US" sz="1400" b="1" u="none" strike="noStrike" dirty="0">
                          <a:solidFill>
                            <a:schemeClr val="tx2">
                              <a:lumMod val="75000"/>
                            </a:schemeClr>
                          </a:solidFill>
                          <a:effectLst/>
                          <a:latin typeface="Rockwell" panose="02060603020205020403" pitchFamily="18" charset="0"/>
                        </a:rPr>
                        <a:t>Frequency</a:t>
                      </a:r>
                      <a:endParaRPr lang="en-US" sz="1400" b="1" i="1"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r>
              <a:tr h="285816">
                <a:tc>
                  <a:txBody>
                    <a:bodyPr/>
                    <a:lstStyle/>
                    <a:p>
                      <a:pPr algn="ctr" fontAlgn="b"/>
                      <a:r>
                        <a:rPr lang="en-US" sz="1400" b="0" u="none" strike="noStrike" dirty="0" smtClean="0">
                          <a:solidFill>
                            <a:schemeClr val="tx2">
                              <a:lumMod val="75000"/>
                            </a:schemeClr>
                          </a:solidFill>
                          <a:effectLst/>
                          <a:latin typeface="Rockwell" panose="02060603020205020403" pitchFamily="18" charset="0"/>
                        </a:rPr>
                        <a:t>Less than 50</a:t>
                      </a:r>
                      <a:r>
                        <a:rPr lang="en-US" sz="1400" b="0" u="none" strike="noStrike" dirty="0">
                          <a:solidFill>
                            <a:schemeClr val="tx2">
                              <a:lumMod val="75000"/>
                            </a:schemeClr>
                          </a:solidFill>
                          <a:effectLst/>
                          <a:latin typeface="Rockwell" panose="02060603020205020403" pitchFamily="18" charset="0"/>
                        </a:rPr>
                        <a:t>%</a:t>
                      </a:r>
                      <a:endParaRPr lang="en-US" sz="1400" b="0" i="0"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smtClean="0">
                          <a:solidFill>
                            <a:schemeClr val="tx2">
                              <a:lumMod val="75000"/>
                            </a:schemeClr>
                          </a:solidFill>
                          <a:effectLst/>
                          <a:latin typeface="Rockwell" panose="02060603020205020403" pitchFamily="18" charset="0"/>
                        </a:rPr>
                        <a:t>3</a:t>
                      </a:r>
                      <a:endParaRPr lang="en-US" sz="1400" b="1" i="0"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5816">
                <a:tc>
                  <a:txBody>
                    <a:bodyPr/>
                    <a:lstStyle/>
                    <a:p>
                      <a:pPr algn="ctr" fontAlgn="b"/>
                      <a:r>
                        <a:rPr lang="en-US" sz="1400" b="0" u="none" strike="noStrike" dirty="0" smtClean="0">
                          <a:solidFill>
                            <a:schemeClr val="tx2">
                              <a:lumMod val="75000"/>
                            </a:schemeClr>
                          </a:solidFill>
                          <a:effectLst/>
                          <a:latin typeface="Rockwell" panose="02060603020205020403" pitchFamily="18" charset="0"/>
                        </a:rPr>
                        <a:t>50%-60</a:t>
                      </a:r>
                      <a:r>
                        <a:rPr lang="en-US" sz="1400" b="0" u="none" strike="noStrike" dirty="0">
                          <a:solidFill>
                            <a:schemeClr val="tx2">
                              <a:lumMod val="75000"/>
                            </a:schemeClr>
                          </a:solidFill>
                          <a:effectLst/>
                          <a:latin typeface="Rockwell" panose="02060603020205020403" pitchFamily="18" charset="0"/>
                        </a:rPr>
                        <a:t>%</a:t>
                      </a:r>
                      <a:endParaRPr lang="en-US" sz="1400" b="0" i="0"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chemeClr val="tx2">
                              <a:lumMod val="75000"/>
                            </a:schemeClr>
                          </a:solidFill>
                          <a:effectLst/>
                          <a:latin typeface="Rockwell" panose="02060603020205020403" pitchFamily="18"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1552">
                <a:tc>
                  <a:txBody>
                    <a:bodyPr/>
                    <a:lstStyle/>
                    <a:p>
                      <a:pPr algn="ctr" fontAlgn="b"/>
                      <a:r>
                        <a:rPr lang="en-US" sz="1400" b="0" u="none" strike="noStrike" dirty="0" smtClean="0">
                          <a:solidFill>
                            <a:schemeClr val="tx2">
                              <a:lumMod val="75000"/>
                            </a:schemeClr>
                          </a:solidFill>
                          <a:effectLst/>
                          <a:latin typeface="Rockwell" panose="02060603020205020403" pitchFamily="18" charset="0"/>
                        </a:rPr>
                        <a:t>60%-70</a:t>
                      </a:r>
                      <a:r>
                        <a:rPr lang="en-US" sz="1400" b="0" u="none" strike="noStrike" dirty="0">
                          <a:solidFill>
                            <a:schemeClr val="tx2">
                              <a:lumMod val="75000"/>
                            </a:schemeClr>
                          </a:solidFill>
                          <a:effectLst/>
                          <a:latin typeface="Rockwell" panose="02060603020205020403" pitchFamily="18" charset="0"/>
                        </a:rPr>
                        <a:t>%</a:t>
                      </a:r>
                      <a:endParaRPr lang="en-US" sz="1400" b="0" i="0"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smtClean="0">
                          <a:solidFill>
                            <a:schemeClr val="tx2">
                              <a:lumMod val="75000"/>
                            </a:schemeClr>
                          </a:solidFill>
                          <a:effectLst/>
                          <a:latin typeface="Rockwell" panose="02060603020205020403" pitchFamily="18" charset="0"/>
                        </a:rPr>
                        <a:t>8</a:t>
                      </a:r>
                      <a:endParaRPr lang="en-US" sz="1400" b="1" i="0"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5816">
                <a:tc>
                  <a:txBody>
                    <a:bodyPr/>
                    <a:lstStyle/>
                    <a:p>
                      <a:pPr algn="ctr" fontAlgn="b"/>
                      <a:r>
                        <a:rPr lang="en-US" sz="1400" b="0" u="none" strike="noStrike" dirty="0" smtClean="0">
                          <a:solidFill>
                            <a:schemeClr val="tx2">
                              <a:lumMod val="75000"/>
                            </a:schemeClr>
                          </a:solidFill>
                          <a:effectLst/>
                          <a:latin typeface="Rockwell" panose="02060603020205020403" pitchFamily="18" charset="0"/>
                        </a:rPr>
                        <a:t>70%-80%</a:t>
                      </a:r>
                      <a:endParaRPr lang="en-US" sz="1400" b="0" i="0"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smtClean="0">
                          <a:solidFill>
                            <a:schemeClr val="tx2">
                              <a:lumMod val="75000"/>
                            </a:schemeClr>
                          </a:solidFill>
                          <a:effectLst/>
                          <a:latin typeface="Rockwell" panose="02060603020205020403" pitchFamily="18" charset="0"/>
                        </a:rPr>
                        <a:t>20</a:t>
                      </a:r>
                      <a:endParaRPr lang="en-US" sz="1400" b="1" i="0"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5816">
                <a:tc>
                  <a:txBody>
                    <a:bodyPr/>
                    <a:lstStyle/>
                    <a:p>
                      <a:pPr algn="ctr" fontAlgn="b"/>
                      <a:r>
                        <a:rPr lang="en-US" sz="1400" b="0" u="none" strike="noStrike" dirty="0" smtClean="0">
                          <a:solidFill>
                            <a:schemeClr val="tx2">
                              <a:lumMod val="75000"/>
                            </a:schemeClr>
                          </a:solidFill>
                          <a:effectLst/>
                          <a:latin typeface="Rockwell" panose="02060603020205020403" pitchFamily="18" charset="0"/>
                        </a:rPr>
                        <a:t>80%-90</a:t>
                      </a:r>
                      <a:r>
                        <a:rPr lang="en-US" sz="1400" b="0" u="none" strike="noStrike" dirty="0">
                          <a:solidFill>
                            <a:schemeClr val="tx2">
                              <a:lumMod val="75000"/>
                            </a:schemeClr>
                          </a:solidFill>
                          <a:effectLst/>
                          <a:latin typeface="Rockwell" panose="02060603020205020403" pitchFamily="18" charset="0"/>
                        </a:rPr>
                        <a:t>%</a:t>
                      </a:r>
                      <a:endParaRPr lang="en-US" sz="1400" b="0" i="0"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smtClean="0">
                          <a:solidFill>
                            <a:schemeClr val="tx2">
                              <a:lumMod val="75000"/>
                            </a:schemeClr>
                          </a:solidFill>
                          <a:effectLst/>
                          <a:latin typeface="Rockwell" panose="02060603020205020403" pitchFamily="18" charset="0"/>
                        </a:rPr>
                        <a:t>37</a:t>
                      </a:r>
                      <a:endParaRPr lang="en-US" sz="1400" b="1" i="0"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0106">
                <a:tc>
                  <a:txBody>
                    <a:bodyPr/>
                    <a:lstStyle/>
                    <a:p>
                      <a:pPr algn="ctr" fontAlgn="b"/>
                      <a:r>
                        <a:rPr lang="en-US" sz="1400" b="0" u="none" strike="noStrike" dirty="0" smtClean="0">
                          <a:solidFill>
                            <a:schemeClr val="tx2">
                              <a:lumMod val="75000"/>
                            </a:schemeClr>
                          </a:solidFill>
                          <a:effectLst/>
                          <a:latin typeface="Rockwell" panose="02060603020205020403" pitchFamily="18" charset="0"/>
                        </a:rPr>
                        <a:t>90%-100</a:t>
                      </a:r>
                      <a:r>
                        <a:rPr lang="en-US" sz="1400" b="0" u="none" strike="noStrike" dirty="0">
                          <a:solidFill>
                            <a:schemeClr val="tx2">
                              <a:lumMod val="75000"/>
                            </a:schemeClr>
                          </a:solidFill>
                          <a:effectLst/>
                          <a:latin typeface="Rockwell" panose="02060603020205020403" pitchFamily="18" charset="0"/>
                        </a:rPr>
                        <a:t>%</a:t>
                      </a:r>
                      <a:endParaRPr lang="en-US" sz="1400" b="0" i="0"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smtClean="0">
                          <a:solidFill>
                            <a:schemeClr val="tx2">
                              <a:lumMod val="75000"/>
                            </a:schemeClr>
                          </a:solidFill>
                          <a:effectLst/>
                          <a:latin typeface="Rockwell" panose="02060603020205020403" pitchFamily="18" charset="0"/>
                        </a:rPr>
                        <a:t>52</a:t>
                      </a:r>
                      <a:endParaRPr lang="en-US" sz="1400" b="1" i="0" u="none" strike="noStrike" dirty="0">
                        <a:solidFill>
                          <a:schemeClr val="tx2">
                            <a:lumMod val="75000"/>
                          </a:schemeClr>
                        </a:solidFill>
                        <a:effectLst/>
                        <a:latin typeface="Rockwell" panose="02060603020205020403"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6" name="Chart 5"/>
          <p:cNvGraphicFramePr/>
          <p:nvPr>
            <p:extLst>
              <p:ext uri="{D42A27DB-BD31-4B8C-83A1-F6EECF244321}">
                <p14:modId xmlns:p14="http://schemas.microsoft.com/office/powerpoint/2010/main" val="3160610844"/>
              </p:ext>
            </p:extLst>
          </p:nvPr>
        </p:nvGraphicFramePr>
        <p:xfrm>
          <a:off x="838200" y="783771"/>
          <a:ext cx="68580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2"/>
          <p:cNvSpPr txBox="1">
            <a:spLocks noChangeArrowheads="1"/>
          </p:cNvSpPr>
          <p:nvPr/>
        </p:nvSpPr>
        <p:spPr bwMode="auto">
          <a:xfrm>
            <a:off x="1971675" y="914400"/>
            <a:ext cx="5200650" cy="266700"/>
          </a:xfrm>
          <a:prstGeom prst="rect">
            <a:avLst/>
          </a:prstGeom>
          <a:solidFill>
            <a:srgbClr val="FFFFFF"/>
          </a:solidFill>
          <a:ln w="9525">
            <a:solidFill>
              <a:sysClr val="window" lastClr="FFFFFF"/>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300" b="1" dirty="0">
                <a:solidFill>
                  <a:srgbClr val="14415C"/>
                </a:solidFill>
                <a:effectLst/>
                <a:latin typeface="Rockwell" panose="02060603020205020403" pitchFamily="18" charset="0"/>
                <a:ea typeface="Calibri" panose="020F0502020204030204" pitchFamily="34" charset="0"/>
                <a:cs typeface="Times New Roman" panose="02020603050405020304" pitchFamily="18" charset="0"/>
              </a:rPr>
              <a:t>% Health </a:t>
            </a:r>
            <a:r>
              <a:rPr lang="en-US" sz="1400" b="1" dirty="0">
                <a:solidFill>
                  <a:srgbClr val="14415C"/>
                </a:solidFill>
                <a:effectLst/>
                <a:latin typeface="Rockwell" panose="02060603020205020403" pitchFamily="18" charset="0"/>
                <a:ea typeface="Calibri" panose="020F0502020204030204" pitchFamily="34" charset="0"/>
                <a:cs typeface="Times New Roman" panose="02020603050405020304" pitchFamily="18" charset="0"/>
              </a:rPr>
              <a:t>Insurance</a:t>
            </a:r>
            <a:r>
              <a:rPr lang="en-US" sz="1300" b="1" dirty="0">
                <a:solidFill>
                  <a:srgbClr val="14415C"/>
                </a:solidFill>
                <a:effectLst/>
                <a:latin typeface="Rockwell" panose="02060603020205020403" pitchFamily="18" charset="0"/>
                <a:ea typeface="Calibri" panose="020F0502020204030204" pitchFamily="34" charset="0"/>
                <a:cs typeface="Times New Roman" panose="02020603050405020304" pitchFamily="18" charset="0"/>
              </a:rPr>
              <a:t> Cost Paid by County </a:t>
            </a:r>
            <a:endParaRPr lang="en-US" sz="1100" dirty="0">
              <a:effectLst/>
              <a:latin typeface="Rockwell" panose="020606030202050204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83331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762000"/>
          </a:xfrm>
        </p:spPr>
        <p:txBody>
          <a:bodyPr/>
          <a:lstStyle/>
          <a:p>
            <a:r>
              <a:rPr lang="en-US" sz="2600" dirty="0">
                <a:solidFill>
                  <a:schemeClr val="tx2">
                    <a:lumMod val="75000"/>
                  </a:schemeClr>
                </a:solidFill>
                <a:latin typeface="Rockwell" panose="02060603020205020403" pitchFamily="18" charset="0"/>
              </a:rPr>
              <a:t>Does your county provide health insurance for </a:t>
            </a:r>
            <a:r>
              <a:rPr lang="en-US" sz="2600" dirty="0" smtClean="0">
                <a:solidFill>
                  <a:schemeClr val="tx2">
                    <a:lumMod val="75000"/>
                  </a:schemeClr>
                </a:solidFill>
                <a:latin typeface="Rockwell" panose="02060603020205020403" pitchFamily="18" charset="0"/>
              </a:rPr>
              <a:t>the families of Sheriff's </a:t>
            </a:r>
            <a:r>
              <a:rPr lang="en-US" sz="2600" dirty="0">
                <a:solidFill>
                  <a:schemeClr val="tx2">
                    <a:lumMod val="75000"/>
                  </a:schemeClr>
                </a:solidFill>
                <a:latin typeface="Rockwell" panose="02060603020205020403" pitchFamily="18" charset="0"/>
              </a:rPr>
              <a:t>deputies and jailers?</a:t>
            </a:r>
          </a:p>
        </p:txBody>
      </p:sp>
      <p:pic>
        <p:nvPicPr>
          <p:cNvPr id="6" name="Picture 5"/>
          <p:cNvPicPr>
            <a:picLocks noChangeAspect="1"/>
          </p:cNvPicPr>
          <p:nvPr/>
        </p:nvPicPr>
        <p:blipFill>
          <a:blip r:embed="rId3"/>
          <a:stretch>
            <a:fillRect/>
          </a:stretch>
        </p:blipFill>
        <p:spPr>
          <a:xfrm>
            <a:off x="152400" y="1295400"/>
            <a:ext cx="8839200" cy="4356687"/>
          </a:xfrm>
          <a:prstGeom prst="rect">
            <a:avLst/>
          </a:prstGeom>
        </p:spPr>
      </p:pic>
    </p:spTree>
    <p:extLst>
      <p:ext uri="{BB962C8B-B14F-4D97-AF65-F5344CB8AC3E}">
        <p14:creationId xmlns:p14="http://schemas.microsoft.com/office/powerpoint/2010/main" val="19732266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762000"/>
          </a:xfrm>
        </p:spPr>
        <p:txBody>
          <a:bodyPr/>
          <a:lstStyle/>
          <a:p>
            <a:r>
              <a:rPr lang="en-US" sz="2600" dirty="0">
                <a:solidFill>
                  <a:schemeClr val="tx2">
                    <a:lumMod val="75000"/>
                  </a:schemeClr>
                </a:solidFill>
                <a:latin typeface="Rockwell" panose="02060603020205020403" pitchFamily="18" charset="0"/>
              </a:rPr>
              <a:t>Does your county </a:t>
            </a:r>
            <a:r>
              <a:rPr lang="en-US" sz="2600" dirty="0" smtClean="0">
                <a:solidFill>
                  <a:schemeClr val="tx2">
                    <a:lumMod val="75000"/>
                  </a:schemeClr>
                </a:solidFill>
                <a:latin typeface="Rockwell" panose="02060603020205020403" pitchFamily="18" charset="0"/>
              </a:rPr>
              <a:t>contribute a % towards the health insurance of families of sheriff’s deputies and jailers? </a:t>
            </a:r>
            <a:endParaRPr lang="en-US" sz="2600" dirty="0">
              <a:solidFill>
                <a:schemeClr val="tx2">
                  <a:lumMod val="75000"/>
                </a:schemeClr>
              </a:solidFill>
              <a:latin typeface="Rockwell" panose="02060603020205020403" pitchFamily="18" charset="0"/>
            </a:endParaRPr>
          </a:p>
        </p:txBody>
      </p:sp>
      <p:pic>
        <p:nvPicPr>
          <p:cNvPr id="3" name="Picture 2"/>
          <p:cNvPicPr>
            <a:picLocks noChangeAspect="1"/>
          </p:cNvPicPr>
          <p:nvPr/>
        </p:nvPicPr>
        <p:blipFill>
          <a:blip r:embed="rId3"/>
          <a:stretch>
            <a:fillRect/>
          </a:stretch>
        </p:blipFill>
        <p:spPr>
          <a:xfrm>
            <a:off x="197795" y="1143000"/>
            <a:ext cx="8748410" cy="4343400"/>
          </a:xfrm>
          <a:prstGeom prst="rect">
            <a:avLst/>
          </a:prstGeom>
        </p:spPr>
      </p:pic>
    </p:spTree>
    <p:extLst>
      <p:ext uri="{BB962C8B-B14F-4D97-AF65-F5344CB8AC3E}">
        <p14:creationId xmlns:p14="http://schemas.microsoft.com/office/powerpoint/2010/main" val="5039838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685800"/>
          </a:xfrm>
        </p:spPr>
        <p:txBody>
          <a:bodyPr/>
          <a:lstStyle/>
          <a:p>
            <a:r>
              <a:rPr lang="en-US" dirty="0" smtClean="0">
                <a:solidFill>
                  <a:schemeClr val="tx2">
                    <a:lumMod val="75000"/>
                  </a:schemeClr>
                </a:solidFill>
                <a:latin typeface="Rockwell" panose="02060603020205020403" pitchFamily="18" charset="0"/>
              </a:rPr>
              <a:t>Other Insurance Offered</a:t>
            </a:r>
            <a:endParaRPr lang="en-US" dirty="0">
              <a:solidFill>
                <a:schemeClr val="tx2">
                  <a:lumMod val="75000"/>
                </a:schemeClr>
              </a:solidFill>
              <a:latin typeface="Rockwell" panose="02060603020205020403" pitchFamily="18" charset="0"/>
            </a:endParaRPr>
          </a:p>
        </p:txBody>
      </p:sp>
      <p:graphicFrame>
        <p:nvGraphicFramePr>
          <p:cNvPr id="6" name="Chart 5"/>
          <p:cNvGraphicFramePr/>
          <p:nvPr>
            <p:extLst>
              <p:ext uri="{D42A27DB-BD31-4B8C-83A1-F6EECF244321}">
                <p14:modId xmlns:p14="http://schemas.microsoft.com/office/powerpoint/2010/main" val="1908603084"/>
              </p:ext>
            </p:extLst>
          </p:nvPr>
        </p:nvGraphicFramePr>
        <p:xfrm>
          <a:off x="0" y="762000"/>
          <a:ext cx="8991599" cy="5486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809912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5075" y="152400"/>
            <a:ext cx="5867400" cy="411162"/>
          </a:xfrm>
        </p:spPr>
        <p:txBody>
          <a:bodyPr/>
          <a:lstStyle/>
          <a:p>
            <a:r>
              <a:rPr lang="en-US" dirty="0" smtClean="0">
                <a:solidFill>
                  <a:schemeClr val="tx2">
                    <a:lumMod val="75000"/>
                  </a:schemeClr>
                </a:solidFill>
                <a:latin typeface="Rockwell" panose="02060603020205020403" pitchFamily="18" charset="0"/>
              </a:rPr>
              <a:t>Participating Counties</a:t>
            </a:r>
            <a:endParaRPr lang="en-US" dirty="0">
              <a:solidFill>
                <a:schemeClr val="tx2">
                  <a:lumMod val="75000"/>
                </a:schemeClr>
              </a:solidFill>
              <a:latin typeface="Rockwell" panose="02060603020205020403"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050354574"/>
              </p:ext>
            </p:extLst>
          </p:nvPr>
        </p:nvGraphicFramePr>
        <p:xfrm>
          <a:off x="5030994" y="1143000"/>
          <a:ext cx="3613674" cy="3052777"/>
        </p:xfrm>
        <a:graphic>
          <a:graphicData uri="http://schemas.openxmlformats.org/drawingml/2006/table">
            <a:tbl>
              <a:tblPr firstRow="1" firstCol="1" bandRow="1"/>
              <a:tblGrid>
                <a:gridCol w="1346271"/>
                <a:gridCol w="2267403"/>
              </a:tblGrid>
              <a:tr h="485279">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Responding Counties</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Population Range</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r>
              <a:tr h="364102">
                <a:tc>
                  <a:txBody>
                    <a:bodyPr/>
                    <a:lstStyle/>
                    <a:p>
                      <a:pPr marL="0" marR="0" algn="ctr">
                        <a:lnSpc>
                          <a:spcPct val="107000"/>
                        </a:lnSpc>
                        <a:spcBef>
                          <a:spcPts val="0"/>
                        </a:spcBef>
                        <a:spcAft>
                          <a:spcPts val="0"/>
                        </a:spcAft>
                      </a:pPr>
                      <a:r>
                        <a:rPr lang="en-US" sz="1600" b="1" dirty="0">
                          <a:effectLst/>
                          <a:latin typeface="Rockwell" panose="02060603020205020403" pitchFamily="18" charset="0"/>
                          <a:ea typeface="Calibri" panose="020F0502020204030204" pitchFamily="34"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250,000+</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364102">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19</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100,000-249,999</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364102">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16</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50,000-99,999</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364102">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31</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25,000-49,999</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364102">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31</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15,000-24,999</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364102">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18</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10,000-14,999</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364102">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28</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600" b="1" dirty="0" smtClean="0">
                          <a:effectLst/>
                          <a:latin typeface="Rockwell" panose="02060603020205020403" pitchFamily="18" charset="0"/>
                          <a:ea typeface="Calibri" panose="020F0502020204030204" pitchFamily="34" charset="0"/>
                          <a:cs typeface="Times New Roman" panose="02020603050405020304" pitchFamily="18" charset="0"/>
                        </a:rPr>
                        <a:t>Less</a:t>
                      </a:r>
                      <a:r>
                        <a:rPr lang="en-US" sz="1600" b="1" baseline="0" dirty="0" smtClean="0">
                          <a:effectLst/>
                          <a:latin typeface="Rockwell" panose="02060603020205020403" pitchFamily="18" charset="0"/>
                          <a:ea typeface="Calibri" panose="020F0502020204030204" pitchFamily="34" charset="0"/>
                          <a:cs typeface="Times New Roman" panose="02020603050405020304" pitchFamily="18" charset="0"/>
                        </a:rPr>
                        <a:t> than 10,000</a:t>
                      </a:r>
                      <a:endParaRPr lang="en-US" sz="1600" b="1"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bl>
          </a:graphicData>
        </a:graphic>
      </p:graphicFrame>
      <p:pic>
        <p:nvPicPr>
          <p:cNvPr id="3" name="Picture 2"/>
          <p:cNvPicPr>
            <a:picLocks noChangeAspect="1"/>
          </p:cNvPicPr>
          <p:nvPr/>
        </p:nvPicPr>
        <p:blipFill>
          <a:blip r:embed="rId3"/>
          <a:stretch>
            <a:fillRect/>
          </a:stretch>
        </p:blipFill>
        <p:spPr>
          <a:xfrm>
            <a:off x="381000" y="1143000"/>
            <a:ext cx="4237775" cy="5029200"/>
          </a:xfrm>
          <a:prstGeom prst="rect">
            <a:avLst/>
          </a:prstGeom>
        </p:spPr>
      </p:pic>
    </p:spTree>
    <p:extLst>
      <p:ext uri="{BB962C8B-B14F-4D97-AF65-F5344CB8AC3E}">
        <p14:creationId xmlns:p14="http://schemas.microsoft.com/office/powerpoint/2010/main" val="16148703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914400"/>
          </a:xfrm>
        </p:spPr>
        <p:txBody>
          <a:bodyPr/>
          <a:lstStyle/>
          <a:p>
            <a:r>
              <a:rPr lang="en-US" sz="2600" dirty="0">
                <a:solidFill>
                  <a:schemeClr val="tx2">
                    <a:lumMod val="75000"/>
                  </a:schemeClr>
                </a:solidFill>
                <a:latin typeface="Rockwell" panose="02060603020205020403" pitchFamily="18" charset="0"/>
              </a:rPr>
              <a:t>Does your county offer retirement plans to Sheriff's deputies and jailers?</a:t>
            </a:r>
          </a:p>
        </p:txBody>
      </p:sp>
      <p:pic>
        <p:nvPicPr>
          <p:cNvPr id="3" name="Picture 2"/>
          <p:cNvPicPr>
            <a:picLocks noChangeAspect="1"/>
          </p:cNvPicPr>
          <p:nvPr/>
        </p:nvPicPr>
        <p:blipFill>
          <a:blip r:embed="rId3"/>
          <a:stretch>
            <a:fillRect/>
          </a:stretch>
        </p:blipFill>
        <p:spPr>
          <a:xfrm>
            <a:off x="457200" y="990600"/>
            <a:ext cx="8229600" cy="5272087"/>
          </a:xfrm>
          <a:prstGeom prst="rect">
            <a:avLst/>
          </a:prstGeom>
        </p:spPr>
      </p:pic>
    </p:spTree>
    <p:extLst>
      <p:ext uri="{BB962C8B-B14F-4D97-AF65-F5344CB8AC3E}">
        <p14:creationId xmlns:p14="http://schemas.microsoft.com/office/powerpoint/2010/main" val="19469433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762000"/>
          </a:xfrm>
        </p:spPr>
        <p:txBody>
          <a:bodyPr/>
          <a:lstStyle/>
          <a:p>
            <a:r>
              <a:rPr lang="en-US" sz="2600" dirty="0">
                <a:solidFill>
                  <a:schemeClr val="tx2">
                    <a:lumMod val="75000"/>
                  </a:schemeClr>
                </a:solidFill>
                <a:latin typeface="Rockwell" panose="02060603020205020403" pitchFamily="18" charset="0"/>
              </a:rPr>
              <a:t>What type of retirement plans are offered to Sheriff's deputies and jailers? </a:t>
            </a:r>
          </a:p>
        </p:txBody>
      </p:sp>
      <p:pic>
        <p:nvPicPr>
          <p:cNvPr id="3" name="Picture 2"/>
          <p:cNvPicPr>
            <a:picLocks noChangeAspect="1"/>
          </p:cNvPicPr>
          <p:nvPr/>
        </p:nvPicPr>
        <p:blipFill>
          <a:blip r:embed="rId3"/>
          <a:stretch>
            <a:fillRect/>
          </a:stretch>
        </p:blipFill>
        <p:spPr>
          <a:xfrm>
            <a:off x="1405071" y="990600"/>
            <a:ext cx="6333857" cy="4982635"/>
          </a:xfrm>
          <a:prstGeom prst="rect">
            <a:avLst/>
          </a:prstGeom>
        </p:spPr>
      </p:pic>
    </p:spTree>
    <p:extLst>
      <p:ext uri="{BB962C8B-B14F-4D97-AF65-F5344CB8AC3E}">
        <p14:creationId xmlns:p14="http://schemas.microsoft.com/office/powerpoint/2010/main" val="4632418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lstStyle/>
          <a:p>
            <a:r>
              <a:rPr lang="en-US" sz="2200" dirty="0">
                <a:solidFill>
                  <a:schemeClr val="tx2">
                    <a:lumMod val="75000"/>
                  </a:schemeClr>
                </a:solidFill>
                <a:latin typeface="Rockwell" panose="02060603020205020403" pitchFamily="18" charset="0"/>
              </a:rPr>
              <a:t>What is the maximum percentage that the employer contributes towards the retirement plan per employee?</a:t>
            </a:r>
          </a:p>
        </p:txBody>
      </p:sp>
      <p:sp>
        <p:nvSpPr>
          <p:cNvPr id="4" name="TextBox 3"/>
          <p:cNvSpPr txBox="1"/>
          <p:nvPr/>
        </p:nvSpPr>
        <p:spPr>
          <a:xfrm>
            <a:off x="0" y="914400"/>
            <a:ext cx="9144000" cy="5262979"/>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tx2">
                    <a:lumMod val="75000"/>
                  </a:schemeClr>
                </a:solidFill>
                <a:latin typeface="Rockwell" panose="02060603020205020403" pitchFamily="18" charset="0"/>
              </a:rPr>
              <a:t>For 9 counties, retirement is funded entirely by the individual employee. </a:t>
            </a:r>
          </a:p>
          <a:p>
            <a:pPr marL="285750" indent="-285750">
              <a:buFont typeface="Arial" panose="020B0604020202020204" pitchFamily="34" charset="0"/>
              <a:buChar char="•"/>
            </a:pPr>
            <a:endParaRPr lang="en-US" sz="2400" dirty="0">
              <a:solidFill>
                <a:schemeClr val="tx2">
                  <a:lumMod val="75000"/>
                </a:schemeClr>
              </a:solidFill>
              <a:latin typeface="Rockwell" panose="02060603020205020403" pitchFamily="18" charset="0"/>
            </a:endParaRPr>
          </a:p>
          <a:p>
            <a:pPr marL="285750" indent="-285750">
              <a:buFont typeface="Arial" panose="020B0604020202020204" pitchFamily="34" charset="0"/>
              <a:buChar char="•"/>
            </a:pPr>
            <a:endParaRPr lang="en-US" sz="2400" dirty="0" smtClean="0">
              <a:solidFill>
                <a:schemeClr val="tx2">
                  <a:lumMod val="75000"/>
                </a:schemeClr>
              </a:solidFill>
              <a:latin typeface="Rockwell" panose="02060603020205020403" pitchFamily="18" charset="0"/>
            </a:endParaRPr>
          </a:p>
          <a:p>
            <a:pPr marL="285750" indent="-285750">
              <a:buFont typeface="Arial" panose="020B0604020202020204" pitchFamily="34" charset="0"/>
              <a:buChar char="•"/>
            </a:pPr>
            <a:endParaRPr lang="en-US" sz="2400" dirty="0" smtClean="0">
              <a:solidFill>
                <a:schemeClr val="tx2">
                  <a:lumMod val="75000"/>
                </a:schemeClr>
              </a:solidFill>
              <a:latin typeface="Rockwell" panose="02060603020205020403" pitchFamily="18" charset="0"/>
            </a:endParaRPr>
          </a:p>
          <a:p>
            <a:endParaRPr lang="en-US" sz="2400" dirty="0" smtClean="0">
              <a:solidFill>
                <a:schemeClr val="tx2">
                  <a:lumMod val="75000"/>
                </a:schemeClr>
              </a:solidFill>
              <a:latin typeface="Rockwell" panose="02060603020205020403" pitchFamily="18" charset="0"/>
            </a:endParaRPr>
          </a:p>
          <a:p>
            <a:pPr marL="285750" indent="-285750">
              <a:buFont typeface="Arial" panose="020B0604020202020204" pitchFamily="34" charset="0"/>
              <a:buChar char="•"/>
            </a:pPr>
            <a:r>
              <a:rPr lang="en-US" sz="2400" dirty="0" smtClean="0">
                <a:solidFill>
                  <a:schemeClr val="tx2">
                    <a:lumMod val="75000"/>
                  </a:schemeClr>
                </a:solidFill>
                <a:latin typeface="Rockwell" panose="02060603020205020403" pitchFamily="18" charset="0"/>
              </a:rPr>
              <a:t>For 20 counties, the County funds 100% of an employee’s Defined Benefit Retirement Plan. </a:t>
            </a:r>
          </a:p>
          <a:p>
            <a:endParaRPr lang="en-US" sz="2400" dirty="0">
              <a:solidFill>
                <a:schemeClr val="tx2">
                  <a:lumMod val="75000"/>
                </a:schemeClr>
              </a:solidFill>
              <a:latin typeface="Rockwell" panose="02060603020205020403" pitchFamily="18" charset="0"/>
            </a:endParaRPr>
          </a:p>
          <a:p>
            <a:endParaRPr lang="en-US" sz="2400" dirty="0" smtClean="0">
              <a:solidFill>
                <a:schemeClr val="tx2">
                  <a:lumMod val="75000"/>
                </a:schemeClr>
              </a:solidFill>
              <a:latin typeface="Rockwell" panose="02060603020205020403" pitchFamily="18" charset="0"/>
            </a:endParaRPr>
          </a:p>
          <a:p>
            <a:endParaRPr lang="en-US" sz="2400" dirty="0">
              <a:solidFill>
                <a:schemeClr val="tx2">
                  <a:lumMod val="75000"/>
                </a:schemeClr>
              </a:solidFill>
              <a:latin typeface="Rockwell" panose="02060603020205020403" pitchFamily="18" charset="0"/>
            </a:endParaRPr>
          </a:p>
          <a:p>
            <a:endParaRPr lang="en-US" sz="2400" dirty="0" smtClean="0">
              <a:solidFill>
                <a:schemeClr val="tx2">
                  <a:lumMod val="75000"/>
                </a:schemeClr>
              </a:solidFill>
              <a:latin typeface="Rockwell" panose="02060603020205020403" pitchFamily="18" charset="0"/>
            </a:endParaRPr>
          </a:p>
          <a:p>
            <a:pPr marL="285750" indent="-285750">
              <a:buFont typeface="Arial" panose="020B0604020202020204" pitchFamily="34" charset="0"/>
              <a:buChar char="•"/>
            </a:pPr>
            <a:r>
              <a:rPr lang="en-US" sz="2400" dirty="0" smtClean="0">
                <a:solidFill>
                  <a:schemeClr val="tx2">
                    <a:lumMod val="75000"/>
                  </a:schemeClr>
                </a:solidFill>
                <a:latin typeface="Rockwell" panose="02060603020205020403" pitchFamily="18" charset="0"/>
              </a:rPr>
              <a:t>However, for 101 counties, both the employee and County are contributing to an employee’s retirement plan. </a:t>
            </a:r>
            <a:endParaRPr lang="en-US" sz="2400" dirty="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29793378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762000"/>
          </a:xfrm>
        </p:spPr>
        <p:txBody>
          <a:bodyPr/>
          <a:lstStyle/>
          <a:p>
            <a:r>
              <a:rPr lang="en-US" sz="2600" dirty="0">
                <a:solidFill>
                  <a:schemeClr val="tx2">
                    <a:lumMod val="75000"/>
                  </a:schemeClr>
                </a:solidFill>
                <a:latin typeface="Rockwell" panose="02060603020205020403" pitchFamily="18" charset="0"/>
              </a:rPr>
              <a:t>Does your county </a:t>
            </a:r>
            <a:r>
              <a:rPr lang="en-US" sz="2600" dirty="0" smtClean="0">
                <a:solidFill>
                  <a:schemeClr val="tx2">
                    <a:lumMod val="75000"/>
                  </a:schemeClr>
                </a:solidFill>
                <a:latin typeface="Rockwell" panose="02060603020205020403" pitchFamily="18" charset="0"/>
              </a:rPr>
              <a:t>pay for the Peace Officers Annuity and Benefit (POAB) Fund dues for your sheriff’s deputies? </a:t>
            </a:r>
            <a:endParaRPr lang="en-US" sz="2600" dirty="0">
              <a:solidFill>
                <a:schemeClr val="tx2">
                  <a:lumMod val="75000"/>
                </a:schemeClr>
              </a:solidFill>
              <a:latin typeface="Rockwell" panose="02060603020205020403" pitchFamily="18" charset="0"/>
            </a:endParaRPr>
          </a:p>
        </p:txBody>
      </p:sp>
      <p:pic>
        <p:nvPicPr>
          <p:cNvPr id="4" name="Picture 3"/>
          <p:cNvPicPr>
            <a:picLocks noChangeAspect="1"/>
          </p:cNvPicPr>
          <p:nvPr/>
        </p:nvPicPr>
        <p:blipFill>
          <a:blip r:embed="rId3"/>
          <a:stretch>
            <a:fillRect/>
          </a:stretch>
        </p:blipFill>
        <p:spPr>
          <a:xfrm>
            <a:off x="352520" y="1371600"/>
            <a:ext cx="8438959" cy="4495800"/>
          </a:xfrm>
          <a:prstGeom prst="rect">
            <a:avLst/>
          </a:prstGeom>
        </p:spPr>
      </p:pic>
    </p:spTree>
    <p:extLst>
      <p:ext uri="{BB962C8B-B14F-4D97-AF65-F5344CB8AC3E}">
        <p14:creationId xmlns:p14="http://schemas.microsoft.com/office/powerpoint/2010/main" val="42809643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sz="3000" dirty="0" smtClean="0">
                <a:solidFill>
                  <a:schemeClr val="tx2">
                    <a:lumMod val="75000"/>
                  </a:schemeClr>
                </a:solidFill>
                <a:latin typeface="Rockwell" panose="02060603020205020403" pitchFamily="18" charset="0"/>
              </a:rPr>
              <a:t>Employee Benefits for Deputies and Jailers </a:t>
            </a:r>
            <a:endParaRPr lang="en-US" sz="3000" dirty="0">
              <a:solidFill>
                <a:schemeClr val="tx2">
                  <a:lumMod val="75000"/>
                </a:schemeClr>
              </a:solidFill>
              <a:latin typeface="Rockwell" panose="02060603020205020403" pitchFamily="18" charset="0"/>
            </a:endParaRPr>
          </a:p>
        </p:txBody>
      </p:sp>
      <p:graphicFrame>
        <p:nvGraphicFramePr>
          <p:cNvPr id="4" name="Chart 3"/>
          <p:cNvGraphicFramePr/>
          <p:nvPr>
            <p:extLst>
              <p:ext uri="{D42A27DB-BD31-4B8C-83A1-F6EECF244321}">
                <p14:modId xmlns:p14="http://schemas.microsoft.com/office/powerpoint/2010/main" val="2904123248"/>
              </p:ext>
            </p:extLst>
          </p:nvPr>
        </p:nvGraphicFramePr>
        <p:xfrm>
          <a:off x="190500" y="914400"/>
          <a:ext cx="9105900" cy="5257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655367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9144000" cy="639762"/>
          </a:xfrm>
        </p:spPr>
        <p:txBody>
          <a:bodyPr/>
          <a:lstStyle/>
          <a:p>
            <a:r>
              <a:rPr lang="en-US" sz="2600" dirty="0">
                <a:solidFill>
                  <a:schemeClr val="tx2">
                    <a:lumMod val="75000"/>
                  </a:schemeClr>
                </a:solidFill>
                <a:latin typeface="Rockwell" panose="02060603020205020403" pitchFamily="18" charset="0"/>
              </a:rPr>
              <a:t>Are there any types of benefits </a:t>
            </a:r>
            <a:r>
              <a:rPr lang="en-US" sz="2600" dirty="0" smtClean="0">
                <a:solidFill>
                  <a:schemeClr val="tx2">
                    <a:lumMod val="75000"/>
                  </a:schemeClr>
                </a:solidFill>
                <a:latin typeface="Rockwell" panose="02060603020205020403" pitchFamily="18" charset="0"/>
              </a:rPr>
              <a:t>provided </a:t>
            </a:r>
            <a:r>
              <a:rPr lang="en-US" sz="2600" dirty="0">
                <a:solidFill>
                  <a:schemeClr val="tx2">
                    <a:lumMod val="75000"/>
                  </a:schemeClr>
                </a:solidFill>
                <a:latin typeface="Rockwell" panose="02060603020205020403" pitchFamily="18" charset="0"/>
              </a:rPr>
              <a:t>to deputies that are not also provided to jailers?</a:t>
            </a:r>
            <a:br>
              <a:rPr lang="en-US" sz="2600" dirty="0">
                <a:solidFill>
                  <a:schemeClr val="tx2">
                    <a:lumMod val="75000"/>
                  </a:schemeClr>
                </a:solidFill>
                <a:latin typeface="Rockwell" panose="02060603020205020403" pitchFamily="18" charset="0"/>
              </a:rPr>
            </a:br>
            <a:endParaRPr lang="en-US" sz="2600" dirty="0">
              <a:solidFill>
                <a:schemeClr val="tx2">
                  <a:lumMod val="75000"/>
                </a:schemeClr>
              </a:solidFill>
              <a:latin typeface="Rockwell" panose="02060603020205020403" pitchFamily="18" charset="0"/>
            </a:endParaRPr>
          </a:p>
        </p:txBody>
      </p:sp>
      <p:graphicFrame>
        <p:nvGraphicFramePr>
          <p:cNvPr id="4" name="Chart 3"/>
          <p:cNvGraphicFramePr>
            <a:graphicFrameLocks/>
          </p:cNvGraphicFramePr>
          <p:nvPr>
            <p:extLst>
              <p:ext uri="{D42A27DB-BD31-4B8C-83A1-F6EECF244321}">
                <p14:modId xmlns:p14="http://schemas.microsoft.com/office/powerpoint/2010/main" val="726421467"/>
              </p:ext>
            </p:extLst>
          </p:nvPr>
        </p:nvGraphicFramePr>
        <p:xfrm>
          <a:off x="381000" y="1066800"/>
          <a:ext cx="8229600" cy="5105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748842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 y="152400"/>
            <a:ext cx="9144000" cy="639762"/>
          </a:xfrm>
        </p:spPr>
        <p:txBody>
          <a:bodyPr/>
          <a:lstStyle/>
          <a:p>
            <a:r>
              <a:rPr lang="en-US" sz="2200" dirty="0">
                <a:solidFill>
                  <a:schemeClr val="tx2">
                    <a:lumMod val="75000"/>
                  </a:schemeClr>
                </a:solidFill>
                <a:latin typeface="Rockwell" panose="02060603020205020403" pitchFamily="18" charset="0"/>
              </a:rPr>
              <a:t>Does the Sheriff participate in any of your county's retirement plans?</a:t>
            </a:r>
          </a:p>
        </p:txBody>
      </p:sp>
      <p:pic>
        <p:nvPicPr>
          <p:cNvPr id="3" name="Picture 2"/>
          <p:cNvPicPr>
            <a:picLocks noChangeAspect="1"/>
          </p:cNvPicPr>
          <p:nvPr/>
        </p:nvPicPr>
        <p:blipFill>
          <a:blip r:embed="rId3"/>
          <a:stretch>
            <a:fillRect/>
          </a:stretch>
        </p:blipFill>
        <p:spPr>
          <a:xfrm>
            <a:off x="185220" y="1295400"/>
            <a:ext cx="8722760" cy="4495800"/>
          </a:xfrm>
          <a:prstGeom prst="rect">
            <a:avLst/>
          </a:prstGeom>
        </p:spPr>
      </p:pic>
    </p:spTree>
    <p:extLst>
      <p:ext uri="{BB962C8B-B14F-4D97-AF65-F5344CB8AC3E}">
        <p14:creationId xmlns:p14="http://schemas.microsoft.com/office/powerpoint/2010/main" val="36920358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9372600" cy="762000"/>
          </a:xfrm>
        </p:spPr>
        <p:txBody>
          <a:bodyPr/>
          <a:lstStyle/>
          <a:p>
            <a:r>
              <a:rPr lang="en-US" sz="2700" dirty="0" smtClean="0">
                <a:solidFill>
                  <a:schemeClr val="tx2">
                    <a:lumMod val="75000"/>
                  </a:schemeClr>
                </a:solidFill>
                <a:latin typeface="Rockwell" panose="02060603020205020403" pitchFamily="18" charset="0"/>
              </a:rPr>
              <a:t>In which </a:t>
            </a:r>
            <a:r>
              <a:rPr lang="en-US" sz="2700" dirty="0">
                <a:solidFill>
                  <a:schemeClr val="tx2">
                    <a:lumMod val="75000"/>
                  </a:schemeClr>
                </a:solidFill>
                <a:latin typeface="Rockwell" panose="02060603020205020403" pitchFamily="18" charset="0"/>
              </a:rPr>
              <a:t>retirement plan(s) does the Sheriff participate?</a:t>
            </a:r>
          </a:p>
        </p:txBody>
      </p:sp>
      <p:pic>
        <p:nvPicPr>
          <p:cNvPr id="3" name="Picture 2"/>
          <p:cNvPicPr>
            <a:picLocks noChangeAspect="1"/>
          </p:cNvPicPr>
          <p:nvPr/>
        </p:nvPicPr>
        <p:blipFill>
          <a:blip r:embed="rId3"/>
          <a:stretch>
            <a:fillRect/>
          </a:stretch>
        </p:blipFill>
        <p:spPr>
          <a:xfrm>
            <a:off x="571500" y="892629"/>
            <a:ext cx="7924800" cy="5257800"/>
          </a:xfrm>
          <a:prstGeom prst="rect">
            <a:avLst/>
          </a:prstGeom>
        </p:spPr>
      </p:pic>
    </p:spTree>
    <p:extLst>
      <p:ext uri="{BB962C8B-B14F-4D97-AF65-F5344CB8AC3E}">
        <p14:creationId xmlns:p14="http://schemas.microsoft.com/office/powerpoint/2010/main" val="21969975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9220200" cy="762000"/>
          </a:xfrm>
        </p:spPr>
        <p:txBody>
          <a:bodyPr/>
          <a:lstStyle/>
          <a:p>
            <a:r>
              <a:rPr lang="en-US" sz="2600" dirty="0">
                <a:solidFill>
                  <a:schemeClr val="tx2">
                    <a:lumMod val="75000"/>
                  </a:schemeClr>
                </a:solidFill>
                <a:latin typeface="Rockwell" panose="02060603020205020403" pitchFamily="18" charset="0"/>
              </a:rPr>
              <a:t>Do Sheriff's deputies or jailers receive paid sick leave, annual leave, or PTO (paid time off)?</a:t>
            </a:r>
            <a:br>
              <a:rPr lang="en-US" sz="2600" dirty="0">
                <a:solidFill>
                  <a:schemeClr val="tx2">
                    <a:lumMod val="75000"/>
                  </a:schemeClr>
                </a:solidFill>
                <a:latin typeface="Rockwell" panose="02060603020205020403" pitchFamily="18" charset="0"/>
              </a:rPr>
            </a:br>
            <a:endParaRPr lang="en-US" sz="2600" dirty="0">
              <a:solidFill>
                <a:schemeClr val="tx2">
                  <a:lumMod val="75000"/>
                </a:schemeClr>
              </a:solidFill>
              <a:latin typeface="Rockwell" panose="02060603020205020403" pitchFamily="18" charset="0"/>
            </a:endParaRPr>
          </a:p>
        </p:txBody>
      </p:sp>
      <p:pic>
        <p:nvPicPr>
          <p:cNvPr id="3" name="Picture 2"/>
          <p:cNvPicPr>
            <a:picLocks noChangeAspect="1"/>
          </p:cNvPicPr>
          <p:nvPr/>
        </p:nvPicPr>
        <p:blipFill>
          <a:blip r:embed="rId3"/>
          <a:stretch>
            <a:fillRect/>
          </a:stretch>
        </p:blipFill>
        <p:spPr>
          <a:xfrm>
            <a:off x="647700" y="1066800"/>
            <a:ext cx="7772400" cy="4953000"/>
          </a:xfrm>
          <a:prstGeom prst="rect">
            <a:avLst/>
          </a:prstGeom>
        </p:spPr>
      </p:pic>
    </p:spTree>
    <p:extLst>
      <p:ext uri="{BB962C8B-B14F-4D97-AF65-F5344CB8AC3E}">
        <p14:creationId xmlns:p14="http://schemas.microsoft.com/office/powerpoint/2010/main" val="8287682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762000"/>
          </a:xfrm>
        </p:spPr>
        <p:txBody>
          <a:bodyPr/>
          <a:lstStyle/>
          <a:p>
            <a:r>
              <a:rPr lang="en-US" sz="2600" dirty="0" smtClean="0">
                <a:solidFill>
                  <a:schemeClr val="tx2">
                    <a:lumMod val="75000"/>
                  </a:schemeClr>
                </a:solidFill>
                <a:latin typeface="Rockwell" panose="02060603020205020403" pitchFamily="18" charset="0"/>
              </a:rPr>
              <a:t>Do sheriff’s deputies and jailers have a higher attrition rate in your county than other county employees? </a:t>
            </a:r>
            <a:endParaRPr lang="en-US" sz="2600" dirty="0">
              <a:solidFill>
                <a:schemeClr val="tx2">
                  <a:lumMod val="75000"/>
                </a:schemeClr>
              </a:solidFill>
              <a:latin typeface="Rockwell" panose="02060603020205020403" pitchFamily="18" charset="0"/>
            </a:endParaRPr>
          </a:p>
        </p:txBody>
      </p:sp>
      <p:pic>
        <p:nvPicPr>
          <p:cNvPr id="4" name="Picture 3"/>
          <p:cNvPicPr>
            <a:picLocks noChangeAspect="1"/>
          </p:cNvPicPr>
          <p:nvPr/>
        </p:nvPicPr>
        <p:blipFill>
          <a:blip r:embed="rId3"/>
          <a:stretch>
            <a:fillRect/>
          </a:stretch>
        </p:blipFill>
        <p:spPr>
          <a:xfrm>
            <a:off x="135081" y="1371600"/>
            <a:ext cx="8873838" cy="4648200"/>
          </a:xfrm>
          <a:prstGeom prst="rect">
            <a:avLst/>
          </a:prstGeom>
        </p:spPr>
      </p:pic>
    </p:spTree>
    <p:extLst>
      <p:ext uri="{BB962C8B-B14F-4D97-AF65-F5344CB8AC3E}">
        <p14:creationId xmlns:p14="http://schemas.microsoft.com/office/powerpoint/2010/main" val="12182436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9220200" cy="411162"/>
          </a:xfrm>
        </p:spPr>
        <p:txBody>
          <a:bodyPr/>
          <a:lstStyle/>
          <a:p>
            <a:r>
              <a:rPr lang="en-US" sz="3000" dirty="0" smtClean="0">
                <a:solidFill>
                  <a:schemeClr val="tx2">
                    <a:lumMod val="75000"/>
                  </a:schemeClr>
                </a:solidFill>
                <a:latin typeface="Rockwell" panose="02060603020205020403" pitchFamily="18" charset="0"/>
              </a:rPr>
              <a:t>Participating Counties by Region</a:t>
            </a:r>
            <a:endParaRPr lang="en-US" sz="3000" dirty="0">
              <a:solidFill>
                <a:schemeClr val="tx2">
                  <a:lumMod val="75000"/>
                </a:schemeClr>
              </a:solidFill>
              <a:latin typeface="Rockwell" panose="02060603020205020403"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081029682"/>
              </p:ext>
            </p:extLst>
          </p:nvPr>
        </p:nvGraphicFramePr>
        <p:xfrm>
          <a:off x="609600" y="1066800"/>
          <a:ext cx="2743200" cy="4466321"/>
        </p:xfrm>
        <a:graphic>
          <a:graphicData uri="http://schemas.openxmlformats.org/drawingml/2006/table">
            <a:tbl>
              <a:tblPr firstRow="1" firstCol="1" bandRow="1"/>
              <a:tblGrid>
                <a:gridCol w="1981200"/>
                <a:gridCol w="762000"/>
              </a:tblGrid>
              <a:tr h="476437">
                <a:tc>
                  <a:txBody>
                    <a:bodyPr/>
                    <a:lstStyle/>
                    <a:p>
                      <a:pPr marL="0" marR="0" algn="l">
                        <a:lnSpc>
                          <a:spcPct val="107000"/>
                        </a:lnSpc>
                        <a:spcBef>
                          <a:spcPts val="0"/>
                        </a:spcBef>
                        <a:spcAft>
                          <a:spcPts val="0"/>
                        </a:spcAft>
                      </a:pPr>
                      <a:r>
                        <a:rPr lang="en-US" sz="1600" b="1" dirty="0">
                          <a:effectLst/>
                          <a:latin typeface="Rockwell" panose="02060603020205020403" pitchFamily="18" charset="0"/>
                          <a:ea typeface="Calibri" panose="020F0502020204030204" pitchFamily="34" charset="0"/>
                          <a:cs typeface="Times New Roman" panose="02020603050405020304" pitchFamily="18" charset="0"/>
                        </a:rPr>
                        <a:t>Regional Commission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nSpc>
                          <a:spcPct val="107000"/>
                        </a:lnSpc>
                        <a:spcBef>
                          <a:spcPts val="0"/>
                        </a:spcBef>
                        <a:spcAft>
                          <a:spcPts val="0"/>
                        </a:spcAft>
                      </a:pPr>
                      <a:r>
                        <a:rPr lang="en-US" sz="1600" b="1" dirty="0">
                          <a:effectLst/>
                          <a:latin typeface="Rockwell" panose="02060603020205020403" pitchFamily="18" charset="0"/>
                          <a:ea typeface="Calibri" panose="020F0502020204030204" pitchFamily="34" charset="0"/>
                          <a:cs typeface="Times New Roman" panose="02020603050405020304" pitchFamily="18" charset="0"/>
                        </a:rPr>
                        <a:t>Count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r>
              <a:tr h="263388">
                <a:tc>
                  <a:txBody>
                    <a:bodyPr/>
                    <a:lstStyle/>
                    <a:p>
                      <a:pPr marL="0" marR="0">
                        <a:lnSpc>
                          <a:spcPct val="107000"/>
                        </a:lnSpc>
                        <a:spcBef>
                          <a:spcPts val="0"/>
                        </a:spcBef>
                        <a:spcAft>
                          <a:spcPts val="0"/>
                        </a:spcAft>
                      </a:pPr>
                      <a:r>
                        <a:rPr lang="en-US" sz="1600" dirty="0">
                          <a:effectLst/>
                          <a:latin typeface="Rockwell" panose="02060603020205020403" pitchFamily="18" charset="0"/>
                          <a:ea typeface="Calibri" panose="020F0502020204030204" pitchFamily="34" charset="0"/>
                          <a:cs typeface="Times New Roman" panose="02020603050405020304" pitchFamily="18" charset="0"/>
                        </a:rPr>
                        <a:t>Northwest Georgia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600" dirty="0" smtClean="0">
                          <a:effectLst/>
                          <a:latin typeface="Rockwell" panose="02060603020205020403" pitchFamily="18" charset="0"/>
                          <a:ea typeface="Calibri" panose="020F0502020204030204" pitchFamily="34" charset="0"/>
                          <a:cs typeface="Times New Roman" panose="02020603050405020304" pitchFamily="18" charset="0"/>
                        </a:rPr>
                        <a:t>15</a:t>
                      </a:r>
                      <a:endParaRPr lang="en-US"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263388">
                <a:tc>
                  <a:txBody>
                    <a:bodyPr/>
                    <a:lstStyle/>
                    <a:p>
                      <a:pPr marL="0" marR="0">
                        <a:lnSpc>
                          <a:spcPct val="107000"/>
                        </a:lnSpc>
                        <a:spcBef>
                          <a:spcPts val="0"/>
                        </a:spcBef>
                        <a:spcAft>
                          <a:spcPts val="0"/>
                        </a:spcAft>
                      </a:pPr>
                      <a:r>
                        <a:rPr lang="en-US" sz="1600" dirty="0">
                          <a:effectLst/>
                          <a:latin typeface="Rockwell" panose="02060603020205020403" pitchFamily="18" charset="0"/>
                          <a:ea typeface="Calibri" panose="020F0502020204030204" pitchFamily="34" charset="0"/>
                          <a:cs typeface="Times New Roman" panose="02020603050405020304" pitchFamily="18" charset="0"/>
                        </a:rPr>
                        <a:t>Georgia Mountains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600" dirty="0" smtClean="0">
                          <a:effectLst/>
                          <a:latin typeface="Rockwell" panose="02060603020205020403" pitchFamily="18" charset="0"/>
                          <a:ea typeface="Calibri" panose="020F0502020204030204" pitchFamily="34" charset="0"/>
                          <a:cs typeface="Times New Roman" panose="02020603050405020304" pitchFamily="18" charset="0"/>
                        </a:rPr>
                        <a:t>12</a:t>
                      </a:r>
                      <a:endParaRPr lang="en-US"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512490">
                <a:tc>
                  <a:txBody>
                    <a:bodyPr/>
                    <a:lstStyle/>
                    <a:p>
                      <a:pPr marL="0" marR="0">
                        <a:lnSpc>
                          <a:spcPct val="107000"/>
                        </a:lnSpc>
                        <a:spcBef>
                          <a:spcPts val="0"/>
                        </a:spcBef>
                        <a:spcAft>
                          <a:spcPts val="0"/>
                        </a:spcAft>
                      </a:pPr>
                      <a:r>
                        <a:rPr lang="en-US" sz="1600" dirty="0">
                          <a:effectLst/>
                          <a:latin typeface="Rockwell" panose="02060603020205020403" pitchFamily="18" charset="0"/>
                          <a:ea typeface="Calibri" panose="020F0502020204030204" pitchFamily="34" charset="0"/>
                          <a:cs typeface="Times New Roman" panose="02020603050405020304" pitchFamily="18" charset="0"/>
                        </a:rPr>
                        <a:t>Atlanta Regional Commission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600" dirty="0" smtClean="0">
                          <a:effectLst/>
                          <a:latin typeface="Rockwell" panose="02060603020205020403" pitchFamily="18" charset="0"/>
                          <a:ea typeface="Calibri" panose="020F0502020204030204" pitchFamily="34" charset="0"/>
                          <a:cs typeface="Times New Roman" panose="02020603050405020304" pitchFamily="18" charset="0"/>
                        </a:rPr>
                        <a:t>9</a:t>
                      </a:r>
                      <a:endParaRPr lang="en-US"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334538">
                <a:tc>
                  <a:txBody>
                    <a:bodyPr/>
                    <a:lstStyle/>
                    <a:p>
                      <a:pPr marL="0" marR="0">
                        <a:lnSpc>
                          <a:spcPct val="107000"/>
                        </a:lnSpc>
                        <a:spcBef>
                          <a:spcPts val="0"/>
                        </a:spcBef>
                        <a:spcAft>
                          <a:spcPts val="0"/>
                        </a:spcAft>
                      </a:pPr>
                      <a:r>
                        <a:rPr lang="en-US" sz="1600" dirty="0">
                          <a:effectLst/>
                          <a:latin typeface="Rockwell" panose="02060603020205020403" pitchFamily="18" charset="0"/>
                          <a:ea typeface="Calibri" panose="020F0502020204030204" pitchFamily="34" charset="0"/>
                          <a:cs typeface="Times New Roman" panose="02020603050405020304" pitchFamily="18" charset="0"/>
                        </a:rPr>
                        <a:t>Three Rivers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600" dirty="0" smtClean="0">
                          <a:effectLst/>
                          <a:latin typeface="Rockwell" panose="02060603020205020403" pitchFamily="18" charset="0"/>
                          <a:ea typeface="Calibri" panose="020F0502020204030204" pitchFamily="34" charset="0"/>
                          <a:cs typeface="Times New Roman" panose="02020603050405020304" pitchFamily="18" charset="0"/>
                        </a:rPr>
                        <a:t>8</a:t>
                      </a:r>
                      <a:endParaRPr lang="en-US"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263388">
                <a:tc>
                  <a:txBody>
                    <a:bodyPr/>
                    <a:lstStyle/>
                    <a:p>
                      <a:pPr marL="0" marR="0">
                        <a:lnSpc>
                          <a:spcPct val="107000"/>
                        </a:lnSpc>
                        <a:spcBef>
                          <a:spcPts val="0"/>
                        </a:spcBef>
                        <a:spcAft>
                          <a:spcPts val="0"/>
                        </a:spcAft>
                      </a:pPr>
                      <a:r>
                        <a:rPr lang="en-US" sz="1600" dirty="0">
                          <a:effectLst/>
                          <a:latin typeface="Rockwell" panose="02060603020205020403" pitchFamily="18" charset="0"/>
                          <a:ea typeface="Calibri" panose="020F0502020204030204" pitchFamily="34" charset="0"/>
                          <a:cs typeface="Times New Roman" panose="02020603050405020304" pitchFamily="18" charset="0"/>
                        </a:rPr>
                        <a:t>Northeast Georgia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600" dirty="0" smtClean="0">
                          <a:effectLst/>
                          <a:latin typeface="Rockwell" panose="02060603020205020403" pitchFamily="18" charset="0"/>
                          <a:ea typeface="Calibri" panose="020F0502020204030204" pitchFamily="34" charset="0"/>
                          <a:cs typeface="Times New Roman" panose="02020603050405020304" pitchFamily="18" charset="0"/>
                        </a:rPr>
                        <a:t>12</a:t>
                      </a:r>
                      <a:endParaRPr lang="en-US"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263388">
                <a:tc>
                  <a:txBody>
                    <a:bodyPr/>
                    <a:lstStyle/>
                    <a:p>
                      <a:pPr marL="0" marR="0">
                        <a:lnSpc>
                          <a:spcPct val="107000"/>
                        </a:lnSpc>
                        <a:spcBef>
                          <a:spcPts val="0"/>
                        </a:spcBef>
                        <a:spcAft>
                          <a:spcPts val="0"/>
                        </a:spcAft>
                      </a:pPr>
                      <a:r>
                        <a:rPr lang="en-US" sz="1600" dirty="0">
                          <a:effectLst/>
                          <a:latin typeface="Rockwell" panose="02060603020205020403" pitchFamily="18" charset="0"/>
                          <a:ea typeface="Calibri" panose="020F0502020204030204" pitchFamily="34" charset="0"/>
                          <a:cs typeface="Times New Roman" panose="02020603050405020304" pitchFamily="18" charset="0"/>
                        </a:rPr>
                        <a:t>River Valley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600" dirty="0" smtClean="0">
                          <a:effectLst/>
                          <a:latin typeface="Rockwell" panose="02060603020205020403" pitchFamily="18" charset="0"/>
                          <a:ea typeface="Calibri" panose="020F0502020204030204" pitchFamily="34" charset="0"/>
                          <a:cs typeface="Times New Roman" panose="02020603050405020304" pitchFamily="18" charset="0"/>
                        </a:rPr>
                        <a:t>16</a:t>
                      </a:r>
                      <a:endParaRPr lang="en-US"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263388">
                <a:tc>
                  <a:txBody>
                    <a:bodyPr/>
                    <a:lstStyle/>
                    <a:p>
                      <a:pPr marL="0" marR="0">
                        <a:lnSpc>
                          <a:spcPct val="107000"/>
                        </a:lnSpc>
                        <a:spcBef>
                          <a:spcPts val="0"/>
                        </a:spcBef>
                        <a:spcAft>
                          <a:spcPts val="0"/>
                        </a:spcAft>
                      </a:pPr>
                      <a:r>
                        <a:rPr lang="en-US" sz="1600" dirty="0">
                          <a:effectLst/>
                          <a:latin typeface="Rockwell" panose="02060603020205020403" pitchFamily="18" charset="0"/>
                          <a:ea typeface="Calibri" panose="020F0502020204030204" pitchFamily="34" charset="0"/>
                          <a:cs typeface="Times New Roman" panose="02020603050405020304" pitchFamily="18" charset="0"/>
                        </a:rPr>
                        <a:t>Middle Georgia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600" dirty="0" smtClean="0">
                          <a:effectLst/>
                          <a:latin typeface="Rockwell" panose="02060603020205020403" pitchFamily="18" charset="0"/>
                          <a:ea typeface="Calibri" panose="020F0502020204030204" pitchFamily="34" charset="0"/>
                          <a:cs typeface="Times New Roman" panose="02020603050405020304" pitchFamily="18" charset="0"/>
                        </a:rPr>
                        <a:t>10</a:t>
                      </a:r>
                      <a:endParaRPr lang="en-US"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263388">
                <a:tc>
                  <a:txBody>
                    <a:bodyPr/>
                    <a:lstStyle/>
                    <a:p>
                      <a:pPr marL="0" marR="0">
                        <a:lnSpc>
                          <a:spcPct val="107000"/>
                        </a:lnSpc>
                        <a:spcBef>
                          <a:spcPts val="0"/>
                        </a:spcBef>
                        <a:spcAft>
                          <a:spcPts val="0"/>
                        </a:spcAft>
                      </a:pPr>
                      <a:r>
                        <a:rPr lang="en-US" sz="1600" dirty="0">
                          <a:effectLst/>
                          <a:latin typeface="Rockwell" panose="02060603020205020403" pitchFamily="18" charset="0"/>
                          <a:ea typeface="Calibri" panose="020F0502020204030204" pitchFamily="34" charset="0"/>
                          <a:cs typeface="Times New Roman" panose="02020603050405020304" pitchFamily="18" charset="0"/>
                        </a:rPr>
                        <a:t>Central Savannah River Area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600" dirty="0" smtClean="0">
                          <a:effectLst/>
                          <a:latin typeface="Rockwell" panose="02060603020205020403" pitchFamily="18" charset="0"/>
                          <a:ea typeface="Calibri" panose="020F0502020204030204" pitchFamily="34" charset="0"/>
                          <a:cs typeface="Times New Roman" panose="02020603050405020304" pitchFamily="18" charset="0"/>
                        </a:rPr>
                        <a:t>12</a:t>
                      </a:r>
                      <a:endParaRPr lang="en-US"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263388">
                <a:tc>
                  <a:txBody>
                    <a:bodyPr/>
                    <a:lstStyle/>
                    <a:p>
                      <a:pPr marL="0" marR="0">
                        <a:lnSpc>
                          <a:spcPct val="107000"/>
                        </a:lnSpc>
                        <a:spcBef>
                          <a:spcPts val="0"/>
                        </a:spcBef>
                        <a:spcAft>
                          <a:spcPts val="0"/>
                        </a:spcAft>
                      </a:pPr>
                      <a:r>
                        <a:rPr lang="en-US" sz="1600" dirty="0">
                          <a:effectLst/>
                          <a:latin typeface="Rockwell" panose="02060603020205020403" pitchFamily="18" charset="0"/>
                          <a:ea typeface="Calibri" panose="020F0502020204030204" pitchFamily="34" charset="0"/>
                          <a:cs typeface="Times New Roman" panose="02020603050405020304" pitchFamily="18" charset="0"/>
                        </a:rPr>
                        <a:t>Southwest Georgia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600" dirty="0" smtClean="0">
                          <a:effectLst/>
                          <a:latin typeface="Rockwell" panose="02060603020205020403" pitchFamily="18" charset="0"/>
                          <a:ea typeface="Calibri" panose="020F0502020204030204" pitchFamily="34" charset="0"/>
                          <a:cs typeface="Times New Roman" panose="02020603050405020304" pitchFamily="18" charset="0"/>
                        </a:rPr>
                        <a:t>13</a:t>
                      </a:r>
                      <a:endParaRPr lang="en-US"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263388">
                <a:tc>
                  <a:txBody>
                    <a:bodyPr/>
                    <a:lstStyle/>
                    <a:p>
                      <a:pPr marL="0" marR="0">
                        <a:lnSpc>
                          <a:spcPct val="107000"/>
                        </a:lnSpc>
                        <a:spcBef>
                          <a:spcPts val="0"/>
                        </a:spcBef>
                        <a:spcAft>
                          <a:spcPts val="0"/>
                        </a:spcAft>
                      </a:pPr>
                      <a:r>
                        <a:rPr lang="en-US" sz="1600" dirty="0">
                          <a:effectLst/>
                          <a:latin typeface="Rockwell" panose="02060603020205020403" pitchFamily="18" charset="0"/>
                          <a:ea typeface="Calibri" panose="020F0502020204030204" pitchFamily="34" charset="0"/>
                          <a:cs typeface="Times New Roman" panose="02020603050405020304" pitchFamily="18" charset="0"/>
                        </a:rPr>
                        <a:t>Southern Georgia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600" dirty="0" smtClean="0">
                          <a:effectLst/>
                          <a:latin typeface="Rockwell" panose="02060603020205020403" pitchFamily="18" charset="0"/>
                          <a:ea typeface="Calibri" panose="020F0502020204030204" pitchFamily="34" charset="0"/>
                          <a:cs typeface="Times New Roman" panose="02020603050405020304" pitchFamily="18" charset="0"/>
                        </a:rPr>
                        <a:t>17</a:t>
                      </a:r>
                      <a:endParaRPr lang="en-US"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263388">
                <a:tc>
                  <a:txBody>
                    <a:bodyPr/>
                    <a:lstStyle/>
                    <a:p>
                      <a:pPr marL="0" marR="0">
                        <a:lnSpc>
                          <a:spcPct val="107000"/>
                        </a:lnSpc>
                        <a:spcBef>
                          <a:spcPts val="0"/>
                        </a:spcBef>
                        <a:spcAft>
                          <a:spcPts val="0"/>
                        </a:spcAft>
                      </a:pPr>
                      <a:r>
                        <a:rPr lang="en-US" sz="1600" dirty="0">
                          <a:effectLst/>
                          <a:latin typeface="Rockwell" panose="02060603020205020403" pitchFamily="18" charset="0"/>
                          <a:ea typeface="Calibri" panose="020F0502020204030204" pitchFamily="34" charset="0"/>
                          <a:cs typeface="Times New Roman" panose="02020603050405020304" pitchFamily="18" charset="0"/>
                        </a:rPr>
                        <a:t>Heart of Georgia/Altamaha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600" dirty="0" smtClean="0">
                          <a:effectLst/>
                          <a:latin typeface="Rockwell" panose="02060603020205020403" pitchFamily="18" charset="0"/>
                          <a:ea typeface="Calibri" panose="020F0502020204030204" pitchFamily="34" charset="0"/>
                          <a:cs typeface="Times New Roman" panose="02020603050405020304" pitchFamily="18" charset="0"/>
                        </a:rPr>
                        <a:t>13</a:t>
                      </a:r>
                      <a:endParaRPr lang="en-US"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263388">
                <a:tc>
                  <a:txBody>
                    <a:bodyPr/>
                    <a:lstStyle/>
                    <a:p>
                      <a:pPr marL="0" marR="0">
                        <a:lnSpc>
                          <a:spcPct val="107000"/>
                        </a:lnSpc>
                        <a:spcBef>
                          <a:spcPts val="0"/>
                        </a:spcBef>
                        <a:spcAft>
                          <a:spcPts val="0"/>
                        </a:spcAft>
                      </a:pPr>
                      <a:r>
                        <a:rPr lang="en-US" sz="1600" dirty="0">
                          <a:effectLst/>
                          <a:latin typeface="Rockwell" panose="02060603020205020403" pitchFamily="18" charset="0"/>
                          <a:ea typeface="Calibri" panose="020F0502020204030204" pitchFamily="34" charset="0"/>
                          <a:cs typeface="Times New Roman" panose="02020603050405020304" pitchFamily="18" charset="0"/>
                        </a:rPr>
                        <a:t>Coastal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nSpc>
                          <a:spcPct val="107000"/>
                        </a:lnSpc>
                        <a:spcBef>
                          <a:spcPts val="0"/>
                        </a:spcBef>
                        <a:spcAft>
                          <a:spcPts val="0"/>
                        </a:spcAft>
                      </a:pPr>
                      <a:r>
                        <a:rPr lang="en-US" sz="1600" dirty="0" smtClean="0">
                          <a:effectLst/>
                          <a:latin typeface="Rockwell" panose="02060603020205020403" pitchFamily="18" charset="0"/>
                          <a:ea typeface="Calibri" panose="020F0502020204030204" pitchFamily="34" charset="0"/>
                          <a:cs typeface="Times New Roman" panose="02020603050405020304" pitchFamily="18" charset="0"/>
                        </a:rPr>
                        <a:t>10</a:t>
                      </a:r>
                      <a:endParaRPr lang="en-US" sz="1600" dirty="0">
                        <a:effectLst/>
                        <a:latin typeface="Rockwell" panose="020606030202050204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bl>
          </a:graphicData>
        </a:graphic>
      </p:graphicFrame>
      <p:pic>
        <p:nvPicPr>
          <p:cNvPr id="3" name="Picture 2"/>
          <p:cNvPicPr>
            <a:picLocks noChangeAspect="1"/>
          </p:cNvPicPr>
          <p:nvPr/>
        </p:nvPicPr>
        <p:blipFill>
          <a:blip r:embed="rId3"/>
          <a:stretch>
            <a:fillRect/>
          </a:stretch>
        </p:blipFill>
        <p:spPr>
          <a:xfrm>
            <a:off x="3810000" y="1066800"/>
            <a:ext cx="4876800" cy="4688973"/>
          </a:xfrm>
          <a:prstGeom prst="rect">
            <a:avLst/>
          </a:prstGeom>
        </p:spPr>
      </p:pic>
    </p:spTree>
    <p:extLst>
      <p:ext uri="{BB962C8B-B14F-4D97-AF65-F5344CB8AC3E}">
        <p14:creationId xmlns:p14="http://schemas.microsoft.com/office/powerpoint/2010/main" val="12805594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5867400" cy="411162"/>
          </a:xfrm>
        </p:spPr>
        <p:txBody>
          <a:bodyPr/>
          <a:lstStyle/>
          <a:p>
            <a:r>
              <a:rPr lang="en-US" dirty="0" smtClean="0">
                <a:solidFill>
                  <a:schemeClr val="tx2">
                    <a:lumMod val="75000"/>
                  </a:schemeClr>
                </a:solidFill>
                <a:latin typeface="Rockwell" panose="02060603020205020403" pitchFamily="18" charset="0"/>
              </a:rPr>
              <a:t>Conclusion </a:t>
            </a:r>
            <a:endParaRPr lang="en-US" dirty="0">
              <a:solidFill>
                <a:schemeClr val="tx2">
                  <a:lumMod val="75000"/>
                </a:schemeClr>
              </a:solidFill>
              <a:latin typeface="Rockwell" panose="02060603020205020403" pitchFamily="18" charset="0"/>
            </a:endParaRPr>
          </a:p>
        </p:txBody>
      </p:sp>
      <p:sp>
        <p:nvSpPr>
          <p:cNvPr id="3" name="TextBox 2"/>
          <p:cNvSpPr txBox="1"/>
          <p:nvPr/>
        </p:nvSpPr>
        <p:spPr>
          <a:xfrm>
            <a:off x="152400" y="914400"/>
            <a:ext cx="8458200" cy="3600986"/>
          </a:xfrm>
          <a:prstGeom prst="rect">
            <a:avLst/>
          </a:prstGeom>
          <a:noFill/>
        </p:spPr>
        <p:txBody>
          <a:bodyPr wrap="square" rtlCol="0">
            <a:spAutoFit/>
          </a:bodyPr>
          <a:lstStyle/>
          <a:p>
            <a:r>
              <a:rPr lang="en-US" sz="3000" dirty="0" smtClean="0">
                <a:solidFill>
                  <a:schemeClr val="tx2">
                    <a:lumMod val="75000"/>
                  </a:schemeClr>
                </a:solidFill>
                <a:latin typeface="Rockwell" panose="02060603020205020403" pitchFamily="18" charset="0"/>
              </a:rPr>
              <a:t>The </a:t>
            </a:r>
            <a:r>
              <a:rPr lang="en-US" sz="3000" dirty="0">
                <a:solidFill>
                  <a:schemeClr val="tx2">
                    <a:lumMod val="75000"/>
                  </a:schemeClr>
                </a:solidFill>
                <a:latin typeface="Rockwell" panose="02060603020205020403" pitchFamily="18" charset="0"/>
              </a:rPr>
              <a:t>results of the </a:t>
            </a:r>
            <a:r>
              <a:rPr lang="en-US" sz="3000" dirty="0" smtClean="0">
                <a:solidFill>
                  <a:schemeClr val="tx2">
                    <a:lumMod val="75000"/>
                  </a:schemeClr>
                </a:solidFill>
                <a:latin typeface="Rockwell" panose="02060603020205020403" pitchFamily="18" charset="0"/>
              </a:rPr>
              <a:t>survey indicate </a:t>
            </a:r>
            <a:r>
              <a:rPr lang="en-US" sz="3000" dirty="0">
                <a:solidFill>
                  <a:schemeClr val="tx2">
                    <a:lumMod val="75000"/>
                  </a:schemeClr>
                </a:solidFill>
                <a:latin typeface="Rockwell" panose="02060603020205020403" pitchFamily="18" charset="0"/>
              </a:rPr>
              <a:t>that counties are providing </a:t>
            </a:r>
            <a:r>
              <a:rPr lang="en-US" sz="3000" dirty="0" smtClean="0">
                <a:solidFill>
                  <a:schemeClr val="tx2">
                    <a:lumMod val="75000"/>
                  </a:schemeClr>
                </a:solidFill>
                <a:latin typeface="Rockwell" panose="02060603020205020403" pitchFamily="18" charset="0"/>
              </a:rPr>
              <a:t>a variety of benefits </a:t>
            </a:r>
            <a:r>
              <a:rPr lang="en-US" sz="3000" dirty="0">
                <a:solidFill>
                  <a:schemeClr val="tx2">
                    <a:lumMod val="75000"/>
                  </a:schemeClr>
                </a:solidFill>
                <a:latin typeface="Rockwell" panose="02060603020205020403" pitchFamily="18" charset="0"/>
              </a:rPr>
              <a:t>to local law </a:t>
            </a:r>
            <a:r>
              <a:rPr lang="en-US" sz="3000" dirty="0" smtClean="0">
                <a:solidFill>
                  <a:schemeClr val="tx2">
                    <a:lumMod val="75000"/>
                  </a:schemeClr>
                </a:solidFill>
                <a:latin typeface="Rockwell" panose="02060603020205020403" pitchFamily="18" charset="0"/>
              </a:rPr>
              <a:t>enforcement and that there is generally parity in compensation and benefits between county jailers, sheriff’s deputies, county law enforcement officers, and other county employees. </a:t>
            </a:r>
            <a:endParaRPr lang="en-US" sz="3000" dirty="0">
              <a:solidFill>
                <a:schemeClr val="tx2">
                  <a:lumMod val="75000"/>
                </a:schemeClr>
              </a:solidFill>
              <a:latin typeface="Rockwell" panose="02060603020205020403" pitchFamily="18" charset="0"/>
            </a:endParaRPr>
          </a:p>
          <a:p>
            <a:endParaRPr lang="en-US" dirty="0">
              <a:solidFill>
                <a:schemeClr val="tx2">
                  <a:lumMod val="75000"/>
                </a:schemeClr>
              </a:solidFill>
              <a:latin typeface="Rockwell" panose="02060603020205020403" pitchFamily="18" charset="0"/>
            </a:endParaRPr>
          </a:p>
        </p:txBody>
      </p:sp>
    </p:spTree>
    <p:extLst>
      <p:ext uri="{BB962C8B-B14F-4D97-AF65-F5344CB8AC3E}">
        <p14:creationId xmlns:p14="http://schemas.microsoft.com/office/powerpoint/2010/main" val="15199067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411162"/>
          </a:xfrm>
        </p:spPr>
        <p:txBody>
          <a:bodyPr/>
          <a:lstStyle/>
          <a:p>
            <a:r>
              <a:rPr lang="en-US" dirty="0" smtClean="0">
                <a:solidFill>
                  <a:schemeClr val="tx2">
                    <a:lumMod val="50000"/>
                  </a:schemeClr>
                </a:solidFill>
                <a:latin typeface="Rockwell" panose="02060603020205020403" pitchFamily="18" charset="0"/>
              </a:rPr>
              <a:t>Contact Information</a:t>
            </a:r>
            <a:endParaRPr lang="en-US" dirty="0">
              <a:solidFill>
                <a:schemeClr val="tx2">
                  <a:lumMod val="50000"/>
                </a:schemeClr>
              </a:solidFill>
              <a:latin typeface="Rockwell" panose="02060603020205020403" pitchFamily="18" charset="0"/>
            </a:endParaRPr>
          </a:p>
        </p:txBody>
      </p:sp>
      <p:sp>
        <p:nvSpPr>
          <p:cNvPr id="3" name="Rectangle 2"/>
          <p:cNvSpPr/>
          <p:nvPr/>
        </p:nvSpPr>
        <p:spPr>
          <a:xfrm>
            <a:off x="685800" y="1447800"/>
            <a:ext cx="7772400" cy="2893100"/>
          </a:xfrm>
          <a:prstGeom prst="rect">
            <a:avLst/>
          </a:prstGeom>
        </p:spPr>
        <p:txBody>
          <a:bodyPr wrap="square">
            <a:spAutoFit/>
          </a:bodyPr>
          <a:lstStyle/>
          <a:p>
            <a:pPr algn="ctr"/>
            <a:r>
              <a:rPr lang="en-US" sz="2600" dirty="0">
                <a:solidFill>
                  <a:schemeClr val="tx2">
                    <a:lumMod val="75000"/>
                  </a:schemeClr>
                </a:solidFill>
                <a:latin typeface="Rockwell" panose="02060603020205020403" pitchFamily="18" charset="0"/>
              </a:rPr>
              <a:t>Thank you for your time and consideration, if you have questions or need additional information please contact:</a:t>
            </a:r>
          </a:p>
          <a:p>
            <a:pPr algn="ctr"/>
            <a:endParaRPr lang="en-US" sz="2600" dirty="0">
              <a:solidFill>
                <a:schemeClr val="tx2">
                  <a:lumMod val="75000"/>
                </a:schemeClr>
              </a:solidFill>
              <a:latin typeface="Rockwell" panose="02060603020205020403" pitchFamily="18" charset="0"/>
            </a:endParaRPr>
          </a:p>
          <a:p>
            <a:pPr algn="ctr"/>
            <a:r>
              <a:rPr lang="en-US" sz="2600" dirty="0">
                <a:solidFill>
                  <a:schemeClr val="tx2">
                    <a:lumMod val="75000"/>
                  </a:schemeClr>
                </a:solidFill>
                <a:latin typeface="Rockwell" panose="02060603020205020403" pitchFamily="18" charset="0"/>
              </a:rPr>
              <a:t>Debra Nesbit, dnesbit@accg.org, </a:t>
            </a:r>
          </a:p>
          <a:p>
            <a:pPr algn="ctr"/>
            <a:r>
              <a:rPr lang="en-US" sz="2600" dirty="0">
                <a:solidFill>
                  <a:schemeClr val="tx2">
                    <a:lumMod val="75000"/>
                  </a:schemeClr>
                </a:solidFill>
                <a:latin typeface="Rockwell" panose="02060603020205020403" pitchFamily="18" charset="0"/>
              </a:rPr>
              <a:t>Phone (404) 522-5022</a:t>
            </a:r>
          </a:p>
          <a:p>
            <a:pPr algn="ctr"/>
            <a:r>
              <a:rPr lang="en-US" sz="2600" dirty="0">
                <a:solidFill>
                  <a:schemeClr val="tx2">
                    <a:lumMod val="75000"/>
                  </a:schemeClr>
                </a:solidFill>
                <a:latin typeface="Rockwell" panose="02060603020205020403" pitchFamily="18" charset="0"/>
              </a:rPr>
              <a:t>Cell (404) 617-4755</a:t>
            </a:r>
          </a:p>
        </p:txBody>
      </p:sp>
    </p:spTree>
    <p:extLst>
      <p:ext uri="{BB962C8B-B14F-4D97-AF65-F5344CB8AC3E}">
        <p14:creationId xmlns:p14="http://schemas.microsoft.com/office/powerpoint/2010/main" val="569888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3" y="152400"/>
            <a:ext cx="9448800" cy="762000"/>
          </a:xfrm>
        </p:spPr>
        <p:txBody>
          <a:bodyPr/>
          <a:lstStyle/>
          <a:p>
            <a:r>
              <a:rPr lang="en-US" sz="2800" dirty="0" smtClean="0">
                <a:solidFill>
                  <a:schemeClr val="tx2">
                    <a:lumMod val="75000"/>
                  </a:schemeClr>
                </a:solidFill>
                <a:latin typeface="Rockwell" panose="02060603020205020403" pitchFamily="18" charset="0"/>
              </a:rPr>
              <a:t>Does your county have a civil service/ merit system?</a:t>
            </a:r>
            <a:endParaRPr lang="en-US" sz="2800" dirty="0">
              <a:solidFill>
                <a:schemeClr val="tx2">
                  <a:lumMod val="75000"/>
                </a:schemeClr>
              </a:solidFill>
              <a:latin typeface="Rockwell" panose="02060603020205020403" pitchFamily="18" charset="0"/>
            </a:endParaRPr>
          </a:p>
        </p:txBody>
      </p:sp>
      <p:sp>
        <p:nvSpPr>
          <p:cNvPr id="3" name="TextBox 2"/>
          <p:cNvSpPr txBox="1"/>
          <p:nvPr/>
        </p:nvSpPr>
        <p:spPr>
          <a:xfrm>
            <a:off x="228600" y="914400"/>
            <a:ext cx="8305800" cy="1200329"/>
          </a:xfrm>
          <a:prstGeom prst="rect">
            <a:avLst/>
          </a:prstGeom>
          <a:noFill/>
        </p:spPr>
        <p:txBody>
          <a:bodyPr wrap="square" rtlCol="0">
            <a:spAutoFit/>
          </a:bodyPr>
          <a:lstStyle/>
          <a:p>
            <a:r>
              <a:rPr lang="en-US" dirty="0">
                <a:solidFill>
                  <a:schemeClr val="tx2">
                    <a:lumMod val="75000"/>
                  </a:schemeClr>
                </a:solidFill>
              </a:rPr>
              <a:t>(</a:t>
            </a:r>
            <a:r>
              <a:rPr lang="en-US" dirty="0" smtClean="0">
                <a:solidFill>
                  <a:schemeClr val="tx2">
                    <a:lumMod val="75000"/>
                  </a:schemeClr>
                </a:solidFill>
                <a:latin typeface="Rockwell" panose="02060603020205020403" pitchFamily="18" charset="0"/>
              </a:rPr>
              <a:t>A </a:t>
            </a:r>
            <a:r>
              <a:rPr lang="en-US" dirty="0">
                <a:solidFill>
                  <a:schemeClr val="tx2">
                    <a:lumMod val="75000"/>
                  </a:schemeClr>
                </a:solidFill>
                <a:latin typeface="Rockwell" panose="02060603020205020403" pitchFamily="18" charset="0"/>
              </a:rPr>
              <a:t>civil </a:t>
            </a:r>
            <a:r>
              <a:rPr lang="en-US" dirty="0" smtClean="0">
                <a:solidFill>
                  <a:schemeClr val="tx2">
                    <a:lumMod val="75000"/>
                  </a:schemeClr>
                </a:solidFill>
                <a:latin typeface="Rockwell" panose="02060603020205020403" pitchFamily="18" charset="0"/>
              </a:rPr>
              <a:t>service system </a:t>
            </a:r>
            <a:r>
              <a:rPr lang="en-US" dirty="0">
                <a:solidFill>
                  <a:schemeClr val="tx2">
                    <a:lumMod val="75000"/>
                  </a:schemeClr>
                </a:solidFill>
                <a:latin typeface="Rockwell" panose="02060603020205020403" pitchFamily="18" charset="0"/>
              </a:rPr>
              <a:t>is generally created by a local ordinance or resolution </a:t>
            </a:r>
            <a:r>
              <a:rPr lang="en-US" dirty="0" smtClean="0">
                <a:solidFill>
                  <a:schemeClr val="tx2">
                    <a:lumMod val="75000"/>
                  </a:schemeClr>
                </a:solidFill>
                <a:latin typeface="Rockwell" panose="02060603020205020403" pitchFamily="18" charset="0"/>
              </a:rPr>
              <a:t>and provides </a:t>
            </a:r>
            <a:r>
              <a:rPr lang="en-US" dirty="0">
                <a:solidFill>
                  <a:schemeClr val="tx2">
                    <a:lumMod val="75000"/>
                  </a:schemeClr>
                </a:solidFill>
                <a:latin typeface="Rockwell" panose="02060603020205020403" pitchFamily="18" charset="0"/>
              </a:rPr>
              <a:t>certain employment protections and processes and may </a:t>
            </a:r>
            <a:r>
              <a:rPr lang="en-US" dirty="0" smtClean="0">
                <a:solidFill>
                  <a:schemeClr val="tx2">
                    <a:lumMod val="75000"/>
                  </a:schemeClr>
                </a:solidFill>
                <a:latin typeface="Rockwell" panose="02060603020205020403" pitchFamily="18" charset="0"/>
              </a:rPr>
              <a:t>also include compensation </a:t>
            </a:r>
            <a:r>
              <a:rPr lang="en-US" dirty="0">
                <a:solidFill>
                  <a:schemeClr val="tx2">
                    <a:lumMod val="75000"/>
                  </a:schemeClr>
                </a:solidFill>
                <a:latin typeface="Rockwell" panose="02060603020205020403" pitchFamily="18" charset="0"/>
              </a:rPr>
              <a:t>requirements. It is not simply a merit </a:t>
            </a:r>
            <a:r>
              <a:rPr lang="en-US" dirty="0" smtClean="0">
                <a:solidFill>
                  <a:schemeClr val="tx2">
                    <a:lumMod val="75000"/>
                  </a:schemeClr>
                </a:solidFill>
                <a:latin typeface="Rockwell" panose="02060603020205020403" pitchFamily="18" charset="0"/>
              </a:rPr>
              <a:t>increase program </a:t>
            </a:r>
            <a:r>
              <a:rPr lang="en-US" dirty="0">
                <a:solidFill>
                  <a:schemeClr val="tx2">
                    <a:lumMod val="75000"/>
                  </a:schemeClr>
                </a:solidFill>
                <a:latin typeface="Rockwell" panose="02060603020205020403" pitchFamily="18" charset="0"/>
              </a:rPr>
              <a:t>or personnel policy enacted by your </a:t>
            </a:r>
            <a:r>
              <a:rPr lang="en-US" dirty="0" smtClean="0">
                <a:solidFill>
                  <a:schemeClr val="tx2">
                    <a:lumMod val="75000"/>
                  </a:schemeClr>
                </a:solidFill>
                <a:latin typeface="Rockwell" panose="02060603020205020403" pitchFamily="18" charset="0"/>
              </a:rPr>
              <a:t>county).  </a:t>
            </a:r>
            <a:endParaRPr lang="en-US" dirty="0">
              <a:solidFill>
                <a:schemeClr val="tx2">
                  <a:lumMod val="75000"/>
                </a:schemeClr>
              </a:solidFill>
              <a:latin typeface="Rockwell" panose="02060603020205020403" pitchFamily="18" charset="0"/>
            </a:endParaRPr>
          </a:p>
        </p:txBody>
      </p:sp>
      <p:pic>
        <p:nvPicPr>
          <p:cNvPr id="5" name="Picture 4" descr="chart1578220270.png"/>
          <p:cNvPicPr>
            <a:picLocks noChangeAspect="1"/>
          </p:cNvPicPr>
          <p:nvPr/>
        </p:nvPicPr>
        <p:blipFill rotWithShape="1">
          <a:blip r:embed="rId3">
            <a:extLst>
              <a:ext uri="{28A0092B-C50C-407E-A947-70E740481C1C}">
                <a14:useLocalDpi xmlns:a14="http://schemas.microsoft.com/office/drawing/2010/main" val="0"/>
              </a:ext>
            </a:extLst>
          </a:blip>
          <a:srcRect r="23388"/>
          <a:stretch/>
        </p:blipFill>
        <p:spPr>
          <a:xfrm>
            <a:off x="1295400" y="2286000"/>
            <a:ext cx="6172200" cy="3933262"/>
          </a:xfrm>
          <a:prstGeom prst="rect">
            <a:avLst/>
          </a:prstGeom>
        </p:spPr>
      </p:pic>
    </p:spTree>
    <p:extLst>
      <p:ext uri="{BB962C8B-B14F-4D97-AF65-F5344CB8AC3E}">
        <p14:creationId xmlns:p14="http://schemas.microsoft.com/office/powerpoint/2010/main" val="9956330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3051"/>
            <a:ext cx="9448800" cy="762000"/>
          </a:xfrm>
        </p:spPr>
        <p:txBody>
          <a:bodyPr/>
          <a:lstStyle/>
          <a:p>
            <a:r>
              <a:rPr lang="en-US" sz="2500" dirty="0">
                <a:solidFill>
                  <a:schemeClr val="tx2">
                    <a:lumMod val="75000"/>
                  </a:schemeClr>
                </a:solidFill>
                <a:latin typeface="Rockwell" panose="02060603020205020403" pitchFamily="18" charset="0"/>
              </a:rPr>
              <a:t>Who is included in your county's </a:t>
            </a:r>
            <a:r>
              <a:rPr lang="en-US" sz="2500" dirty="0" smtClean="0">
                <a:solidFill>
                  <a:schemeClr val="tx2">
                    <a:lumMod val="75000"/>
                  </a:schemeClr>
                </a:solidFill>
                <a:latin typeface="Rockwell" panose="02060603020205020403" pitchFamily="18" charset="0"/>
              </a:rPr>
              <a:t>civil </a:t>
            </a:r>
            <a:r>
              <a:rPr lang="en-US" sz="2500" dirty="0">
                <a:solidFill>
                  <a:schemeClr val="tx2">
                    <a:lumMod val="75000"/>
                  </a:schemeClr>
                </a:solidFill>
                <a:latin typeface="Rockwell" panose="02060603020205020403" pitchFamily="18" charset="0"/>
              </a:rPr>
              <a:t>service/merit system?</a:t>
            </a:r>
          </a:p>
        </p:txBody>
      </p:sp>
      <p:sp>
        <p:nvSpPr>
          <p:cNvPr id="4" name="TextBox 3"/>
          <p:cNvSpPr txBox="1"/>
          <p:nvPr/>
        </p:nvSpPr>
        <p:spPr>
          <a:xfrm>
            <a:off x="-1" y="970394"/>
            <a:ext cx="9144000" cy="646331"/>
          </a:xfrm>
          <a:prstGeom prst="rect">
            <a:avLst/>
          </a:prstGeom>
          <a:noFill/>
        </p:spPr>
        <p:txBody>
          <a:bodyPr wrap="square" rtlCol="0">
            <a:spAutoFit/>
          </a:bodyPr>
          <a:lstStyle/>
          <a:p>
            <a:r>
              <a:rPr lang="en-US" dirty="0">
                <a:solidFill>
                  <a:schemeClr val="tx2">
                    <a:lumMod val="75000"/>
                  </a:schemeClr>
                </a:solidFill>
                <a:latin typeface="Rockwell" panose="02060603020205020403" pitchFamily="18" charset="0"/>
              </a:rPr>
              <a:t>(In order for Sheriff's staff to participate, the current or previous Sheriff would have to opt into the system.)</a:t>
            </a:r>
          </a:p>
        </p:txBody>
      </p:sp>
      <p:graphicFrame>
        <p:nvGraphicFramePr>
          <p:cNvPr id="7" name="Chart 6"/>
          <p:cNvGraphicFramePr>
            <a:graphicFrameLocks/>
          </p:cNvGraphicFramePr>
          <p:nvPr>
            <p:extLst>
              <p:ext uri="{D42A27DB-BD31-4B8C-83A1-F6EECF244321}">
                <p14:modId xmlns:p14="http://schemas.microsoft.com/office/powerpoint/2010/main" val="4118717354"/>
              </p:ext>
            </p:extLst>
          </p:nvPr>
        </p:nvGraphicFramePr>
        <p:xfrm>
          <a:off x="609600" y="1905000"/>
          <a:ext cx="7810501" cy="381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08583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9144000" cy="411162"/>
          </a:xfrm>
        </p:spPr>
        <p:txBody>
          <a:bodyPr/>
          <a:lstStyle/>
          <a:p>
            <a:r>
              <a:rPr lang="en-US" dirty="0" smtClean="0">
                <a:solidFill>
                  <a:schemeClr val="tx2">
                    <a:lumMod val="75000"/>
                  </a:schemeClr>
                </a:solidFill>
                <a:latin typeface="Rockwell" panose="02060603020205020403" pitchFamily="18" charset="0"/>
              </a:rPr>
              <a:t>Number of Deputies </a:t>
            </a:r>
            <a:endParaRPr lang="en-US" dirty="0">
              <a:solidFill>
                <a:schemeClr val="tx2">
                  <a:lumMod val="75000"/>
                </a:schemeClr>
              </a:solidFill>
              <a:latin typeface="Rockwell" panose="02060603020205020403" pitchFamily="18" charset="0"/>
            </a:endParaRPr>
          </a:p>
        </p:txBody>
      </p:sp>
      <p:graphicFrame>
        <p:nvGraphicFramePr>
          <p:cNvPr id="7" name="Chart 6"/>
          <p:cNvGraphicFramePr/>
          <p:nvPr>
            <p:extLst>
              <p:ext uri="{D42A27DB-BD31-4B8C-83A1-F6EECF244321}">
                <p14:modId xmlns:p14="http://schemas.microsoft.com/office/powerpoint/2010/main" val="2387549194"/>
              </p:ext>
            </p:extLst>
          </p:nvPr>
        </p:nvGraphicFramePr>
        <p:xfrm>
          <a:off x="201341" y="1295400"/>
          <a:ext cx="8757602" cy="4724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662732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52400"/>
            <a:ext cx="5867400" cy="411162"/>
          </a:xfrm>
        </p:spPr>
        <p:txBody>
          <a:bodyPr/>
          <a:lstStyle/>
          <a:p>
            <a:r>
              <a:rPr lang="en-US" dirty="0">
                <a:solidFill>
                  <a:schemeClr val="tx2">
                    <a:lumMod val="75000"/>
                  </a:schemeClr>
                </a:solidFill>
                <a:latin typeface="Rockwell" panose="02060603020205020403" pitchFamily="18" charset="0"/>
              </a:rPr>
              <a:t>Number of </a:t>
            </a:r>
            <a:r>
              <a:rPr lang="en-US" dirty="0" smtClean="0">
                <a:solidFill>
                  <a:schemeClr val="tx2">
                    <a:lumMod val="75000"/>
                  </a:schemeClr>
                </a:solidFill>
                <a:latin typeface="Rockwell" panose="02060603020205020403" pitchFamily="18" charset="0"/>
              </a:rPr>
              <a:t>Jailers</a:t>
            </a:r>
            <a:endParaRPr lang="en-US" dirty="0"/>
          </a:p>
        </p:txBody>
      </p:sp>
      <p:graphicFrame>
        <p:nvGraphicFramePr>
          <p:cNvPr id="4" name="Chart 3"/>
          <p:cNvGraphicFramePr/>
          <p:nvPr>
            <p:extLst>
              <p:ext uri="{D42A27DB-BD31-4B8C-83A1-F6EECF244321}">
                <p14:modId xmlns:p14="http://schemas.microsoft.com/office/powerpoint/2010/main" val="2290490435"/>
              </p:ext>
            </p:extLst>
          </p:nvPr>
        </p:nvGraphicFramePr>
        <p:xfrm>
          <a:off x="228600" y="1066800"/>
          <a:ext cx="8686799" cy="5105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491470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8" y="16328"/>
            <a:ext cx="9176657" cy="745671"/>
          </a:xfrm>
        </p:spPr>
        <p:txBody>
          <a:bodyPr/>
          <a:lstStyle/>
          <a:p>
            <a:r>
              <a:rPr lang="en-US" sz="2200" dirty="0">
                <a:solidFill>
                  <a:schemeClr val="tx2">
                    <a:lumMod val="75000"/>
                  </a:schemeClr>
                </a:solidFill>
                <a:latin typeface="Rockwell" panose="02060603020205020403" pitchFamily="18" charset="0"/>
              </a:rPr>
              <a:t>Has your county conducted a compensation study that included Sheriff's office employees (deputies and/or jailers)?</a:t>
            </a:r>
          </a:p>
        </p:txBody>
      </p:sp>
      <p:pic>
        <p:nvPicPr>
          <p:cNvPr id="3" name="Picture 2"/>
          <p:cNvPicPr>
            <a:picLocks noChangeAspect="1"/>
          </p:cNvPicPr>
          <p:nvPr/>
        </p:nvPicPr>
        <p:blipFill>
          <a:blip r:embed="rId3"/>
          <a:stretch>
            <a:fillRect/>
          </a:stretch>
        </p:blipFill>
        <p:spPr>
          <a:xfrm>
            <a:off x="1689337" y="952699"/>
            <a:ext cx="5533333" cy="3200000"/>
          </a:xfrm>
          <a:prstGeom prst="rect">
            <a:avLst/>
          </a:prstGeom>
        </p:spPr>
      </p:pic>
      <p:pic>
        <p:nvPicPr>
          <p:cNvPr id="4" name="Picture 3"/>
          <p:cNvPicPr>
            <a:picLocks noChangeAspect="1"/>
          </p:cNvPicPr>
          <p:nvPr/>
        </p:nvPicPr>
        <p:blipFill>
          <a:blip r:embed="rId4"/>
          <a:stretch>
            <a:fillRect/>
          </a:stretch>
        </p:blipFill>
        <p:spPr>
          <a:xfrm>
            <a:off x="1721994" y="4343399"/>
            <a:ext cx="5695950" cy="2009775"/>
          </a:xfrm>
          <a:prstGeom prst="rect">
            <a:avLst/>
          </a:prstGeom>
        </p:spPr>
      </p:pic>
    </p:spTree>
    <p:extLst>
      <p:ext uri="{BB962C8B-B14F-4D97-AF65-F5344CB8AC3E}">
        <p14:creationId xmlns:p14="http://schemas.microsoft.com/office/powerpoint/2010/main" val="25529967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9525000" cy="762000"/>
          </a:xfrm>
        </p:spPr>
        <p:txBody>
          <a:bodyPr/>
          <a:lstStyle/>
          <a:p>
            <a:r>
              <a:rPr lang="en-US" sz="2200" dirty="0">
                <a:solidFill>
                  <a:schemeClr val="tx2">
                    <a:lumMod val="75000"/>
                  </a:schemeClr>
                </a:solidFill>
                <a:latin typeface="Rockwell" panose="02060603020205020403" pitchFamily="18" charset="0"/>
              </a:rPr>
              <a:t>Based on the outcome of this study, did your county increase compensation for Sheriff's office employees (deputies and/or jailers) ?</a:t>
            </a:r>
          </a:p>
        </p:txBody>
      </p:sp>
      <p:pic>
        <p:nvPicPr>
          <p:cNvPr id="5" name="Picture 4"/>
          <p:cNvPicPr>
            <a:picLocks noChangeAspect="1"/>
          </p:cNvPicPr>
          <p:nvPr/>
        </p:nvPicPr>
        <p:blipFill>
          <a:blip r:embed="rId3"/>
          <a:stretch>
            <a:fillRect/>
          </a:stretch>
        </p:blipFill>
        <p:spPr>
          <a:xfrm>
            <a:off x="257799" y="914400"/>
            <a:ext cx="8552201" cy="5140107"/>
          </a:xfrm>
          <a:prstGeom prst="rect">
            <a:avLst/>
          </a:prstGeom>
        </p:spPr>
      </p:pic>
    </p:spTree>
    <p:extLst>
      <p:ext uri="{BB962C8B-B14F-4D97-AF65-F5344CB8AC3E}">
        <p14:creationId xmlns:p14="http://schemas.microsoft.com/office/powerpoint/2010/main" val="2539778732"/>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4420</TotalTime>
  <Words>2246</Words>
  <Application>Microsoft Office PowerPoint</Application>
  <PresentationFormat>On-screen Show (4:3)</PresentationFormat>
  <Paragraphs>251</Paragraphs>
  <Slides>31</Slides>
  <Notes>30</Notes>
  <HiddenSlides>0</HiddenSlides>
  <MMClips>0</MMClips>
  <ScaleCrop>false</ScaleCrop>
  <HeadingPairs>
    <vt:vector size="4" baseType="variant">
      <vt:variant>
        <vt:lpstr>Theme</vt:lpstr>
      </vt:variant>
      <vt:variant>
        <vt:i4>4</vt:i4>
      </vt:variant>
      <vt:variant>
        <vt:lpstr>Slide Titles</vt:lpstr>
      </vt:variant>
      <vt:variant>
        <vt:i4>31</vt:i4>
      </vt:variant>
    </vt:vector>
  </HeadingPairs>
  <TitlesOfParts>
    <vt:vector size="35" baseType="lpstr">
      <vt:lpstr>3_Office Theme</vt:lpstr>
      <vt:lpstr>4_Office Theme</vt:lpstr>
      <vt:lpstr>2_Office Theme</vt:lpstr>
      <vt:lpstr>1_Office Theme</vt:lpstr>
      <vt:lpstr>  ACCG COPS Task Force Presentation on Compensation and Benefits</vt:lpstr>
      <vt:lpstr>Participating Counties</vt:lpstr>
      <vt:lpstr>Participating Counties by Region</vt:lpstr>
      <vt:lpstr>Does your county have a civil service/ merit system?</vt:lpstr>
      <vt:lpstr>Who is included in your county's civil service/merit system?</vt:lpstr>
      <vt:lpstr>Number of Deputies </vt:lpstr>
      <vt:lpstr>Number of Jailers</vt:lpstr>
      <vt:lpstr>Has your county conducted a compensation study that included Sheriff's office employees (deputies and/or jailers)?</vt:lpstr>
      <vt:lpstr>Based on the outcome of this study, did your county increase compensation for Sheriff's office employees (deputies and/or jailers) ?</vt:lpstr>
      <vt:lpstr>Was it an across the board increase or was it position based?</vt:lpstr>
      <vt:lpstr>Does your county plan on conducting a compensation study within the next three years that would include Sheriff's office employees?</vt:lpstr>
      <vt:lpstr>Has your county provided a salary increase (outside the recommendation of a compensation study) solely for law enforcement in your county within the last three years?</vt:lpstr>
      <vt:lpstr>Has your Sheriff received any salary increases beyond the annual mandated COLA and longevity increases required under state law?</vt:lpstr>
      <vt:lpstr>Does your county generally provide COLA's or merit increase to the Sheriff's deputies and jailers when county employees receive them?</vt:lpstr>
      <vt:lpstr>Does your county provide health insurance for Sheriff's deputies and jailers?</vt:lpstr>
      <vt:lpstr>What percentage cost does the county cover for individual/single health plans?</vt:lpstr>
      <vt:lpstr>Does your county provide health insurance for the families of Sheriff's deputies and jailers?</vt:lpstr>
      <vt:lpstr>Does your county contribute a % towards the health insurance of families of sheriff’s deputies and jailers? </vt:lpstr>
      <vt:lpstr>Other Insurance Offered</vt:lpstr>
      <vt:lpstr>Does your county offer retirement plans to Sheriff's deputies and jailers?</vt:lpstr>
      <vt:lpstr>What type of retirement plans are offered to Sheriff's deputies and jailers? </vt:lpstr>
      <vt:lpstr>What is the maximum percentage that the employer contributes towards the retirement plan per employee?</vt:lpstr>
      <vt:lpstr>Does your county pay for the Peace Officers Annuity and Benefit (POAB) Fund dues for your sheriff’s deputies? </vt:lpstr>
      <vt:lpstr>Employee Benefits for Deputies and Jailers </vt:lpstr>
      <vt:lpstr>Are there any types of benefits provided to deputies that are not also provided to jailers? </vt:lpstr>
      <vt:lpstr>Does the Sheriff participate in any of your county's retirement plans?</vt:lpstr>
      <vt:lpstr>In which retirement plan(s) does the Sheriff participate?</vt:lpstr>
      <vt:lpstr>Do Sheriff's deputies or jailers receive paid sick leave, annual leave, or PTO (paid time off)? </vt:lpstr>
      <vt:lpstr>Do sheriff’s deputies and jailers have a higher attrition rate in your county than other county employees? </vt:lpstr>
      <vt:lpstr>Conclusion </vt:lpstr>
      <vt:lpstr>Contact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Brock</dc:creator>
  <cp:lastModifiedBy>Nesbit, Debra</cp:lastModifiedBy>
  <cp:revision>138</cp:revision>
  <cp:lastPrinted>2017-11-29T14:03:29Z</cp:lastPrinted>
  <dcterms:created xsi:type="dcterms:W3CDTF">2013-04-09T15:07:13Z</dcterms:created>
  <dcterms:modified xsi:type="dcterms:W3CDTF">2017-12-01T18:12:22Z</dcterms:modified>
</cp:coreProperties>
</file>