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70" r:id="rId4"/>
    <p:sldId id="258" r:id="rId5"/>
    <p:sldId id="259" r:id="rId6"/>
    <p:sldId id="260" r:id="rId7"/>
    <p:sldId id="261" r:id="rId8"/>
    <p:sldId id="262" r:id="rId9"/>
    <p:sldId id="263" r:id="rId10"/>
    <p:sldId id="264" r:id="rId11"/>
    <p:sldId id="265" r:id="rId12"/>
    <p:sldId id="272" r:id="rId13"/>
    <p:sldId id="273" r:id="rId14"/>
    <p:sldId id="271" r:id="rId15"/>
    <p:sldId id="266" r:id="rId16"/>
    <p:sldId id="267" r:id="rId17"/>
    <p:sldId id="269"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162"/>
    <p:restoredTop sz="94610"/>
  </p:normalViewPr>
  <p:slideViewPr>
    <p:cSldViewPr snapToGrid="0" snapToObjects="1">
      <p:cViewPr varScale="1">
        <p:scale>
          <a:sx n="159" d="100"/>
          <a:sy n="159" d="100"/>
        </p:scale>
        <p:origin x="110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Cost of service</c:v>
                </c:pt>
              </c:strCache>
            </c:strRef>
          </c:tx>
          <c:spPr>
            <a:solidFill>
              <a:srgbClr val="0B3A75"/>
            </a:solidFill>
            <a:effectLst/>
          </c:spPr>
          <c:invertIfNegative val="0"/>
          <c:cat>
            <c:strRef>
              <c:f>Sheet1!$A$2:$A$5</c:f>
              <c:strCache>
                <c:ptCount val="4"/>
                <c:pt idx="0">
                  <c:v>Medicare</c:v>
                </c:pt>
                <c:pt idx="1">
                  <c:v>Medicaid</c:v>
                </c:pt>
                <c:pt idx="2">
                  <c:v>Commercial</c:v>
                </c:pt>
                <c:pt idx="3">
                  <c:v>Self-pay</c:v>
                </c:pt>
              </c:strCache>
            </c:strRef>
          </c:cat>
          <c:val>
            <c:numRef>
              <c:f>Sheet1!$B$2:$B$5</c:f>
              <c:numCache>
                <c:formatCode>General</c:formatCode>
                <c:ptCount val="4"/>
                <c:pt idx="0">
                  <c:v>850</c:v>
                </c:pt>
                <c:pt idx="1">
                  <c:v>750</c:v>
                </c:pt>
                <c:pt idx="2">
                  <c:v>820</c:v>
                </c:pt>
                <c:pt idx="3">
                  <c:v>900</c:v>
                </c:pt>
              </c:numCache>
            </c:numRef>
          </c:val>
          <c:extLst>
            <c:ext xmlns:c16="http://schemas.microsoft.com/office/drawing/2014/chart" uri="{C3380CC4-5D6E-409C-BE32-E72D297353CC}">
              <c16:uniqueId val="{00000000-0BB1-CB45-9FCA-1645EBB533C8}"/>
            </c:ext>
          </c:extLst>
        </c:ser>
        <c:ser>
          <c:idx val="1"/>
          <c:order val="1"/>
          <c:tx>
            <c:strRef>
              <c:f>Sheet1!$C$1</c:f>
              <c:strCache>
                <c:ptCount val="1"/>
                <c:pt idx="0">
                  <c:v>Payment received</c:v>
                </c:pt>
              </c:strCache>
            </c:strRef>
          </c:tx>
          <c:spPr>
            <a:solidFill>
              <a:srgbClr val="C4122F"/>
            </a:solidFill>
            <a:effectLst/>
          </c:spPr>
          <c:invertIfNegative val="0"/>
          <c:cat>
            <c:strRef>
              <c:f>Sheet1!$A$2:$A$5</c:f>
              <c:strCache>
                <c:ptCount val="4"/>
                <c:pt idx="0">
                  <c:v>Medicare</c:v>
                </c:pt>
                <c:pt idx="1">
                  <c:v>Medicaid</c:v>
                </c:pt>
                <c:pt idx="2">
                  <c:v>Commercial</c:v>
                </c:pt>
                <c:pt idx="3">
                  <c:v>Self-pay</c:v>
                </c:pt>
              </c:strCache>
            </c:strRef>
          </c:cat>
          <c:val>
            <c:numRef>
              <c:f>Sheet1!$C$2:$C$5</c:f>
              <c:numCache>
                <c:formatCode>General</c:formatCode>
                <c:ptCount val="4"/>
                <c:pt idx="0">
                  <c:v>380</c:v>
                </c:pt>
                <c:pt idx="1">
                  <c:v>290</c:v>
                </c:pt>
                <c:pt idx="2">
                  <c:v>540</c:v>
                </c:pt>
                <c:pt idx="3">
                  <c:v>80</c:v>
                </c:pt>
              </c:numCache>
            </c:numRef>
          </c:val>
          <c:extLst>
            <c:ext xmlns:c16="http://schemas.microsoft.com/office/drawing/2014/chart" uri="{C3380CC4-5D6E-409C-BE32-E72D297353CC}">
              <c16:uniqueId val="{00000001-0BB1-CB45-9FCA-1645EBB533C8}"/>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000000"/>
                </a:solidFill>
                <a:latin typeface="Aptos"/>
              </a:defRPr>
            </a:pPr>
            <a:endParaRPr lang="en-US"/>
          </a:p>
        </c:txPr>
        <c:crossAx val="2094734552"/>
        <c:crosses val="autoZero"/>
        <c:auto val="1"/>
        <c:lblAlgn val="ctr"/>
        <c:lblOffset val="100"/>
        <c:noMultiLvlLbl val="1"/>
      </c:catAx>
      <c:valAx>
        <c:axId val="2094734552"/>
        <c:scaling>
          <c:orientation val="minMax"/>
          <c:max val="1000"/>
          <c:min val="0"/>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000000"/>
                </a:solidFill>
                <a:latin typeface="Aptos"/>
              </a:defRPr>
            </a:pPr>
            <a:endParaRPr lang="en-US"/>
          </a:p>
        </c:txPr>
        <c:crossAx val="2094734554"/>
        <c:crosses val="autoZero"/>
        <c:crossBetween val="between"/>
        <c:majorUnit val="250"/>
      </c:valAx>
      <c:spPr>
        <a:noFill/>
        <a:ln>
          <a:noFill/>
        </a:ln>
        <a:effectLst/>
      </c:spPr>
    </c:plotArea>
    <c:legend>
      <c:legendPos val="b"/>
      <c:overlay val="0"/>
    </c:legend>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2328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frame EMS as both healthcare access and public safety readiness. State that this is a policy conversation focused on sustainable funding, workforce stability, and practical accountability.</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readiness issue, not just a hospital throughput issue. Every wall-time hour is a paid EMS hour that cannot be used to answer the next call.</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the clinical proof point. Prehospital blood is one of the most important lifesaving EMS innovations in decades, but it creates new costs: training, protocols, storage, temperature monitoring, QA, blood bank coordination and product cost. Ask the committee to cover the cost of delivering the intervention, not to generate profit.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a clear ask: EMS does not need temporary relief only. Georgia needs a sustainable structure that funds readiness, stabilizes the workforce, modernizes reimbursement and supports lifesaving innovation.</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“why it matters” slide. Move quickly from EMS as front door to the policy issue: readiness is required before the call, but the payment system mostly recognizes transports after the call.</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presenting: state that 3–5 and 5–7 years are planning ranges/field estimates, while AAA/Newton 360 data is the strongest national benchmark: 36% full-time EMT turnover, 27% full-time paramedic turnover, full turnover every 3–4 years, and more than one-third of new hires leave in year one.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keeps the coalition unified. Do not let urban/rural dynamics divide the message: the root causes are the same, although symptoms differ.</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Support the program fully, but make the retention point: training alone will not stabilize EMS if graduates leave after the commitment or if experienced field clinicians continue to exit.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line: the goal is not to limit paramedics from advancing; the goal is to fund EMS so the ambulance remains a competitive career choice. BLS 2024: EMT median annual wage $41,340; paramedic $58,410.</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 readiness to workforce: if readiness is not funded, agencies cannot staff ambulances, maintain equipment, train personnel, or support clinical oversight.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explicitly that this is Terence’s section to detail Medicare, Medicaid and commercial insurance. Your bridge is that reimbursement is the engine that determines workforce sustainability.</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gives Terence a clear landing pad. Keep it simple: patient protection + insurer accountability + direct payment to EMS.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96838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C83D8-60B4-7E8C-D413-CC5859FC14E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F4AA61-4F4B-74A6-4106-71A0385A154D}"/>
              </a:ext>
            </a:extLst>
          </p:cNvPr>
          <p:cNvSpPr>
            <a:spLocks noGrp="1"/>
          </p:cNvSpPr>
          <p:nvPr>
            <p:ph type="dt" sz="half" idx="10"/>
          </p:nvPr>
        </p:nvSpPr>
        <p:spPr/>
        <p:txBody>
          <a:bodyPr/>
          <a:lstStyle/>
          <a:p>
            <a:fld id="{63D62BF0-EDC0-4DE8-A285-D19C7DB06FF1}" type="datetimeFigureOut">
              <a:rPr lang="en-US" smtClean="0"/>
              <a:t>8/10/26</a:t>
            </a:fld>
            <a:endParaRPr lang="en-US"/>
          </a:p>
        </p:txBody>
      </p:sp>
      <p:sp>
        <p:nvSpPr>
          <p:cNvPr id="4" name="Footer Placeholder 3">
            <a:extLst>
              <a:ext uri="{FF2B5EF4-FFF2-40B4-BE49-F238E27FC236}">
                <a16:creationId xmlns:a16="http://schemas.microsoft.com/office/drawing/2014/main" id="{BD73C263-B807-0531-CB92-C15E68A5DC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763893-2817-56DE-E1EA-440E8CD15A05}"/>
              </a:ext>
            </a:extLst>
          </p:cNvPr>
          <p:cNvSpPr>
            <a:spLocks noGrp="1"/>
          </p:cNvSpPr>
          <p:nvPr>
            <p:ph type="sldNum" sz="quarter" idx="12"/>
          </p:nvPr>
        </p:nvSpPr>
        <p:spPr/>
        <p:txBody>
          <a:bodyPr/>
          <a:lstStyle/>
          <a:p>
            <a:fld id="{46F7411E-EBF4-4946-B7BF-35F158D1D2C7}" type="slidenum">
              <a:rPr lang="en-US" smtClean="0"/>
              <a:t>‹#›</a:t>
            </a:fld>
            <a:endParaRPr lang="en-US"/>
          </a:p>
        </p:txBody>
      </p:sp>
    </p:spTree>
    <p:extLst>
      <p:ext uri="{BB962C8B-B14F-4D97-AF65-F5344CB8AC3E}">
        <p14:creationId xmlns:p14="http://schemas.microsoft.com/office/powerpoint/2010/main" val="36985181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6" Type="http://schemas.openxmlformats.org/officeDocument/2006/relationships/image" Target="../media/image22.svg"/><Relationship Id="rId1" Type="http://schemas.openxmlformats.org/officeDocument/2006/relationships/slideLayout" Target="../slideLayouts/slideLayout3.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5" Type="http://schemas.openxmlformats.org/officeDocument/2006/relationships/image" Target="../media/image2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s/_rels/slide1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slideLayout" Target="../slideLayouts/slideLayout3.xml"/><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2B57"/>
        </a:solidFill>
        <a:effectLst/>
      </p:bgPr>
    </p:bg>
    <p:spTree>
      <p:nvGrpSpPr>
        <p:cNvPr id="1" name=""/>
        <p:cNvGrpSpPr/>
        <p:nvPr/>
      </p:nvGrpSpPr>
      <p:grpSpPr>
        <a:xfrm>
          <a:off x="0" y="0"/>
          <a:ext cx="0" cy="0"/>
          <a:chOff x="0" y="0"/>
          <a:chExt cx="0" cy="0"/>
        </a:xfrm>
      </p:grpSpPr>
      <p:sp>
        <p:nvSpPr>
          <p:cNvPr id="3" name="Text 0"/>
          <p:cNvSpPr/>
          <p:nvPr/>
        </p:nvSpPr>
        <p:spPr>
          <a:xfrm>
            <a:off x="594360" y="960120"/>
            <a:ext cx="4754880" cy="1261872"/>
          </a:xfrm>
          <a:prstGeom prst="rect">
            <a:avLst/>
          </a:prstGeom>
          <a:noFill/>
          <a:ln/>
        </p:spPr>
        <p:txBody>
          <a:bodyPr wrap="square" lIns="0" tIns="0" rIns="0" bIns="0" rtlCol="0" anchor="ctr">
            <a:normAutofit fontScale="92500"/>
          </a:bodyPr>
          <a:lstStyle/>
          <a:p>
            <a:pPr marL="0" indent="0">
              <a:buNone/>
            </a:pPr>
            <a:r>
              <a:rPr lang="en-US" sz="3100" b="1" dirty="0">
                <a:solidFill>
                  <a:srgbClr val="FFFFFF"/>
                </a:solidFill>
                <a:latin typeface="Aptos Display" pitchFamily="34" charset="0"/>
                <a:ea typeface="Aptos Display" pitchFamily="34" charset="-122"/>
                <a:cs typeface="Aptos Display" pitchFamily="34" charset="-120"/>
              </a:rPr>
              <a:t>EMS Readiness, Preparedness</a:t>
            </a:r>
            <a:endParaRPr lang="en-US" sz="3100" dirty="0"/>
          </a:p>
          <a:p>
            <a:pPr marL="0" indent="0">
              <a:buNone/>
            </a:pPr>
            <a:r>
              <a:rPr lang="en-US" sz="3100" b="1" dirty="0">
                <a:solidFill>
                  <a:srgbClr val="FFFFFF"/>
                </a:solidFill>
                <a:latin typeface="Aptos Display" pitchFamily="34" charset="0"/>
                <a:ea typeface="Aptos Display" pitchFamily="34" charset="-122"/>
                <a:cs typeface="Aptos Display" pitchFamily="34" charset="-120"/>
              </a:rPr>
              <a:t>&amp; Workforce Sustainability</a:t>
            </a:r>
            <a:endParaRPr lang="en-US" sz="3100" dirty="0"/>
          </a:p>
        </p:txBody>
      </p:sp>
      <p:sp>
        <p:nvSpPr>
          <p:cNvPr id="4" name="Shape 1"/>
          <p:cNvSpPr/>
          <p:nvPr/>
        </p:nvSpPr>
        <p:spPr>
          <a:xfrm>
            <a:off x="594360" y="2487168"/>
            <a:ext cx="2377440" cy="0"/>
          </a:xfrm>
          <a:prstGeom prst="line">
            <a:avLst/>
          </a:prstGeom>
          <a:noFill/>
          <a:ln w="38100">
            <a:solidFill>
              <a:srgbClr val="C4122F"/>
            </a:solidFill>
            <a:prstDash val="solid"/>
          </a:ln>
        </p:spPr>
        <p:txBody>
          <a:bodyPr/>
          <a:lstStyle/>
          <a:p>
            <a:endParaRPr lang="en-US"/>
          </a:p>
        </p:txBody>
      </p:sp>
      <p:sp>
        <p:nvSpPr>
          <p:cNvPr id="5" name="Text 2"/>
          <p:cNvSpPr/>
          <p:nvPr/>
        </p:nvSpPr>
        <p:spPr>
          <a:xfrm>
            <a:off x="621792" y="2761488"/>
            <a:ext cx="4389120" cy="713232"/>
          </a:xfrm>
          <a:prstGeom prst="rect">
            <a:avLst/>
          </a:prstGeom>
          <a:noFill/>
          <a:ln/>
        </p:spPr>
        <p:txBody>
          <a:bodyPr wrap="square" lIns="0" tIns="0" rIns="0" bIns="0" rtlCol="0" anchor="ctr">
            <a:normAutofit lnSpcReduction="10000"/>
          </a:bodyPr>
          <a:lstStyle/>
          <a:p>
            <a:pPr marL="0" indent="0">
              <a:buNone/>
            </a:pPr>
            <a:r>
              <a:rPr lang="en-US" sz="1600" dirty="0">
                <a:solidFill>
                  <a:srgbClr val="DCEBFA"/>
                </a:solidFill>
              </a:rPr>
              <a:t>Prepared for the Blue-Ribbon-House Study Committee on EMS</a:t>
            </a:r>
            <a:endParaRPr lang="en-US" sz="1600" dirty="0"/>
          </a:p>
          <a:p>
            <a:pPr marL="0" indent="0">
              <a:buNone/>
            </a:pPr>
            <a:r>
              <a:rPr lang="en-US" sz="1600" dirty="0">
                <a:solidFill>
                  <a:srgbClr val="DCEBFA"/>
                </a:solidFill>
              </a:rPr>
              <a:t>August 12 • Augusta, Georgia</a:t>
            </a:r>
            <a:endParaRPr lang="en-US" sz="1600" dirty="0"/>
          </a:p>
        </p:txBody>
      </p:sp>
      <p:sp>
        <p:nvSpPr>
          <p:cNvPr id="6" name="Text 3"/>
          <p:cNvSpPr/>
          <p:nvPr/>
        </p:nvSpPr>
        <p:spPr>
          <a:xfrm>
            <a:off x="621792" y="5349240"/>
            <a:ext cx="4389120" cy="512064"/>
          </a:xfrm>
          <a:prstGeom prst="rect">
            <a:avLst/>
          </a:prstGeom>
          <a:noFill/>
          <a:ln/>
        </p:spPr>
        <p:txBody>
          <a:bodyPr wrap="square" lIns="0" tIns="0" rIns="0" bIns="0" rtlCol="0" anchor="ctr">
            <a:normAutofit/>
          </a:bodyPr>
          <a:lstStyle/>
          <a:p>
            <a:pPr marL="0" indent="0">
              <a:buNone/>
            </a:pPr>
            <a:r>
              <a:rPr lang="en-US" sz="1300" b="1" dirty="0">
                <a:solidFill>
                  <a:srgbClr val="FFFFFF"/>
                </a:solidFill>
              </a:rPr>
              <a:t>Georgia EMS Association (GEMSA)</a:t>
            </a:r>
            <a:endParaRPr lang="en-US" sz="1300" dirty="0"/>
          </a:p>
          <a:p>
            <a:pPr marL="0" indent="0">
              <a:buNone/>
            </a:pPr>
            <a:r>
              <a:rPr lang="en-US" sz="1300" b="1" dirty="0">
                <a:solidFill>
                  <a:srgbClr val="FFFFFF"/>
                </a:solidFill>
              </a:rPr>
              <a:t>Georgia Ambulance Providers Association (GAPA)</a:t>
            </a:r>
            <a:endParaRPr lang="en-US" sz="1300" dirty="0"/>
          </a:p>
        </p:txBody>
      </p:sp>
      <p:sp>
        <p:nvSpPr>
          <p:cNvPr id="7" name="Text 4"/>
          <p:cNvSpPr/>
          <p:nvPr/>
        </p:nvSpPr>
        <p:spPr>
          <a:xfrm>
            <a:off x="621792" y="5961888"/>
            <a:ext cx="4389120" cy="210312"/>
          </a:xfrm>
          <a:prstGeom prst="rect">
            <a:avLst/>
          </a:prstGeom>
          <a:noFill/>
          <a:ln/>
        </p:spPr>
        <p:txBody>
          <a:bodyPr wrap="square" lIns="0" tIns="0" rIns="0" bIns="0" rtlCol="0" anchor="ctr"/>
          <a:lstStyle/>
          <a:p>
            <a:pPr marL="0" indent="0">
              <a:buNone/>
            </a:pPr>
            <a:r>
              <a:rPr lang="en-US" sz="1200" dirty="0">
                <a:solidFill>
                  <a:srgbClr val="DCEBFA"/>
                </a:solidFill>
              </a:rPr>
              <a:t>Presented</a:t>
            </a:r>
            <a:r>
              <a:rPr lang="en-US" sz="1000" dirty="0">
                <a:solidFill>
                  <a:srgbClr val="DCEBFA"/>
                </a:solidFill>
              </a:rPr>
              <a:t> by Chad Black and Terence Ramotar</a:t>
            </a:r>
            <a:endParaRPr lang="en-US" sz="1000" dirty="0"/>
          </a:p>
        </p:txBody>
      </p:sp>
      <p:pic>
        <p:nvPicPr>
          <p:cNvPr id="8" name="Picture 7">
            <a:extLst>
              <a:ext uri="{FF2B5EF4-FFF2-40B4-BE49-F238E27FC236}">
                <a16:creationId xmlns:a16="http://schemas.microsoft.com/office/drawing/2014/main" id="{08A8F976-0DF9-E7E7-77F4-D27316E23EE8}"/>
              </a:ext>
            </a:extLst>
          </p:cNvPr>
          <p:cNvPicPr>
            <a:picLocks noChangeAspect="1"/>
          </p:cNvPicPr>
          <p:nvPr/>
        </p:nvPicPr>
        <p:blipFill>
          <a:blip r:embed="rId3"/>
          <a:stretch>
            <a:fillRect/>
          </a:stretch>
        </p:blipFill>
        <p:spPr>
          <a:xfrm>
            <a:off x="5647038" y="210076"/>
            <a:ext cx="6544962" cy="664792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5F8FC"/>
        </a:solidFill>
        <a:effectLst/>
      </p:bgPr>
    </p:bg>
    <p:spTree>
      <p:nvGrpSpPr>
        <p:cNvPr id="1" name=""/>
        <p:cNvGrpSpPr/>
        <p:nvPr/>
      </p:nvGrpSpPr>
      <p:grpSpPr>
        <a:xfrm>
          <a:off x="0" y="0"/>
          <a:ext cx="0" cy="0"/>
          <a:chOff x="0" y="0"/>
          <a:chExt cx="0" cy="0"/>
        </a:xfrm>
      </p:grpSpPr>
      <p:sp>
        <p:nvSpPr>
          <p:cNvPr id="2" name="Text 0"/>
          <p:cNvSpPr/>
          <p:nvPr/>
        </p:nvSpPr>
        <p:spPr>
          <a:xfrm>
            <a:off x="502920" y="256032"/>
            <a:ext cx="6217920" cy="201168"/>
          </a:xfrm>
          <a:prstGeom prst="rect">
            <a:avLst/>
          </a:prstGeom>
          <a:noFill/>
          <a:ln/>
        </p:spPr>
        <p:txBody>
          <a:bodyPr wrap="square" lIns="0" tIns="0" rIns="0" bIns="0" rtlCol="0" anchor="ctr"/>
          <a:lstStyle/>
          <a:p>
            <a:pPr marL="0" indent="0">
              <a:buNone/>
            </a:pPr>
            <a:r>
              <a:rPr lang="en-US" sz="850" b="1" dirty="0">
                <a:solidFill>
                  <a:srgbClr val="C4122F"/>
                </a:solidFill>
                <a:latin typeface="Aptos" pitchFamily="34" charset="0"/>
                <a:ea typeface="Aptos" pitchFamily="34" charset="-122"/>
                <a:cs typeface="Aptos" pitchFamily="34" charset="-120"/>
              </a:rPr>
              <a:t>BLUE RIBBON HOUSE STUDY COMMITTEE ON EMS</a:t>
            </a:r>
            <a:endParaRPr lang="en-US" sz="850" dirty="0"/>
          </a:p>
        </p:txBody>
      </p:sp>
      <p:sp>
        <p:nvSpPr>
          <p:cNvPr id="3" name="Text 1"/>
          <p:cNvSpPr/>
          <p:nvPr/>
        </p:nvSpPr>
        <p:spPr>
          <a:xfrm>
            <a:off x="502920" y="530352"/>
            <a:ext cx="8138160" cy="493776"/>
          </a:xfrm>
          <a:prstGeom prst="rect">
            <a:avLst/>
          </a:prstGeom>
          <a:noFill/>
          <a:ln/>
        </p:spPr>
        <p:txBody>
          <a:bodyPr wrap="square" lIns="0" tIns="0" rIns="0" bIns="0" rtlCol="0" anchor="ctr">
            <a:normAutofit fontScale="92500"/>
          </a:bodyPr>
          <a:lstStyle/>
          <a:p>
            <a:pPr marL="0" indent="0">
              <a:buNone/>
            </a:pPr>
            <a:r>
              <a:rPr lang="en-US" sz="2400" b="1" dirty="0">
                <a:solidFill>
                  <a:srgbClr val="082B57"/>
                </a:solidFill>
                <a:latin typeface="Aptos Display" pitchFamily="34" charset="0"/>
                <a:ea typeface="Aptos Display" pitchFamily="34" charset="-122"/>
                <a:cs typeface="Aptos Display" pitchFamily="34" charset="-120"/>
              </a:rPr>
              <a:t>Modern reimbursement: protect patients and fund the response</a:t>
            </a:r>
            <a:endParaRPr lang="en-US" sz="2400" dirty="0"/>
          </a:p>
        </p:txBody>
      </p:sp>
      <p:sp>
        <p:nvSpPr>
          <p:cNvPr id="4" name="Shape 2"/>
          <p:cNvSpPr/>
          <p:nvPr/>
        </p:nvSpPr>
        <p:spPr>
          <a:xfrm>
            <a:off x="502920" y="1078992"/>
            <a:ext cx="11155680" cy="0"/>
          </a:xfrm>
          <a:prstGeom prst="line">
            <a:avLst/>
          </a:prstGeom>
          <a:noFill/>
          <a:ln w="12700">
            <a:solidFill>
              <a:srgbClr val="C8D5E6"/>
            </a:solidFill>
            <a:prstDash val="solid"/>
          </a:ln>
        </p:spPr>
        <p:txBody>
          <a:bodyPr/>
          <a:lstStyle/>
          <a:p>
            <a:endParaRPr lang="en-US"/>
          </a:p>
        </p:txBody>
      </p:sp>
      <p:sp>
        <p:nvSpPr>
          <p:cNvPr id="5" name="Text 3"/>
          <p:cNvSpPr/>
          <p:nvPr/>
        </p:nvSpPr>
        <p:spPr>
          <a:xfrm>
            <a:off x="658368" y="1225296"/>
            <a:ext cx="10698480" cy="365760"/>
          </a:xfrm>
          <a:prstGeom prst="rect">
            <a:avLst/>
          </a:prstGeom>
          <a:noFill/>
          <a:ln/>
        </p:spPr>
        <p:txBody>
          <a:bodyPr wrap="square" lIns="0" tIns="0" rIns="0" bIns="0" rtlCol="0" anchor="ctr">
            <a:normAutofit fontScale="85000" lnSpcReduction="20000"/>
          </a:bodyPr>
          <a:lstStyle/>
          <a:p>
            <a:pPr marL="0" indent="0">
              <a:buNone/>
            </a:pPr>
            <a:r>
              <a:rPr lang="en-US" sz="1600" b="1" dirty="0">
                <a:solidFill>
                  <a:srgbClr val="082B57"/>
                </a:solidFill>
              </a:rPr>
              <a:t>Emergency ambulance care is a covered health insurance benefit — but EMS cannot choose its patients, payer, network status or emergency location.</a:t>
            </a:r>
            <a:endParaRPr lang="en-US" sz="1600" dirty="0"/>
          </a:p>
        </p:txBody>
      </p:sp>
      <p:sp>
        <p:nvSpPr>
          <p:cNvPr id="6" name="Shape 4"/>
          <p:cNvSpPr/>
          <p:nvPr/>
        </p:nvSpPr>
        <p:spPr>
          <a:xfrm>
            <a:off x="685800" y="1874520"/>
            <a:ext cx="3337560" cy="1554480"/>
          </a:xfrm>
          <a:prstGeom prst="roundRect">
            <a:avLst>
              <a:gd name="adj" fmla="val 7059"/>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7" name="Shape 5"/>
          <p:cNvSpPr/>
          <p:nvPr/>
        </p:nvSpPr>
        <p:spPr>
          <a:xfrm>
            <a:off x="914400" y="2103120"/>
            <a:ext cx="365760" cy="292608"/>
          </a:xfrm>
          <a:prstGeom prst="roundRect">
            <a:avLst>
              <a:gd name="adj" fmla="val 46875"/>
            </a:avLst>
          </a:prstGeom>
          <a:solidFill>
            <a:srgbClr val="C4122F"/>
          </a:solidFill>
          <a:ln w="12700">
            <a:solidFill>
              <a:srgbClr val="C4122F"/>
            </a:solidFill>
            <a:prstDash val="solid"/>
          </a:ln>
        </p:spPr>
        <p:txBody>
          <a:bodyPr/>
          <a:lstStyle/>
          <a:p>
            <a:endParaRPr lang="en-US"/>
          </a:p>
        </p:txBody>
      </p:sp>
      <p:sp>
        <p:nvSpPr>
          <p:cNvPr id="8" name="Text 6"/>
          <p:cNvSpPr/>
          <p:nvPr/>
        </p:nvSpPr>
        <p:spPr>
          <a:xfrm>
            <a:off x="1024128" y="2167128"/>
            <a:ext cx="146304" cy="128016"/>
          </a:xfrm>
          <a:prstGeom prst="rect">
            <a:avLst/>
          </a:prstGeom>
          <a:noFill/>
          <a:ln/>
        </p:spPr>
        <p:txBody>
          <a:bodyPr wrap="square" lIns="0" tIns="0" rIns="0" bIns="0" rtlCol="0" anchor="ctr">
            <a:normAutofit lnSpcReduction="10000"/>
          </a:bodyPr>
          <a:lstStyle/>
          <a:p>
            <a:pPr marL="0" indent="0" algn="ctr">
              <a:buNone/>
            </a:pPr>
            <a:r>
              <a:rPr lang="en-US" sz="850" b="1" dirty="0">
                <a:solidFill>
                  <a:srgbClr val="FFFFFF"/>
                </a:solidFill>
              </a:rPr>
              <a:t>1</a:t>
            </a:r>
            <a:endParaRPr lang="en-US" sz="850" dirty="0"/>
          </a:p>
        </p:txBody>
      </p:sp>
      <p:sp>
        <p:nvSpPr>
          <p:cNvPr id="9" name="Text 7"/>
          <p:cNvSpPr/>
          <p:nvPr/>
        </p:nvSpPr>
        <p:spPr>
          <a:xfrm>
            <a:off x="1463040" y="2130552"/>
            <a:ext cx="2240280" cy="228600"/>
          </a:xfrm>
          <a:prstGeom prst="rect">
            <a:avLst/>
          </a:prstGeom>
          <a:noFill/>
          <a:ln/>
        </p:spPr>
        <p:txBody>
          <a:bodyPr wrap="square" lIns="0" tIns="0" rIns="0" bIns="0" rtlCol="0" anchor="ctr">
            <a:normAutofit lnSpcReduction="10000"/>
          </a:bodyPr>
          <a:lstStyle/>
          <a:p>
            <a:pPr marL="0" indent="0">
              <a:buNone/>
            </a:pPr>
            <a:r>
              <a:rPr lang="en-US" sz="1600" b="1" dirty="0">
                <a:solidFill>
                  <a:srgbClr val="082B57"/>
                </a:solidFill>
              </a:rPr>
              <a:t>Protect patients</a:t>
            </a:r>
            <a:endParaRPr lang="en-US" sz="1600" dirty="0"/>
          </a:p>
        </p:txBody>
      </p:sp>
      <p:sp>
        <p:nvSpPr>
          <p:cNvPr id="10" name="Text 8"/>
          <p:cNvSpPr/>
          <p:nvPr/>
        </p:nvSpPr>
        <p:spPr>
          <a:xfrm>
            <a:off x="941832" y="2651760"/>
            <a:ext cx="2788920" cy="502920"/>
          </a:xfrm>
          <a:prstGeom prst="rect">
            <a:avLst/>
          </a:prstGeom>
          <a:noFill/>
          <a:ln/>
        </p:spPr>
        <p:txBody>
          <a:bodyPr wrap="square" lIns="0" tIns="0" rIns="0" bIns="0" rtlCol="0" anchor="ctr">
            <a:normAutofit fontScale="85000" lnSpcReduction="10000"/>
          </a:bodyPr>
          <a:lstStyle/>
          <a:p>
            <a:pPr marL="0" indent="0">
              <a:buNone/>
            </a:pPr>
            <a:r>
              <a:rPr lang="en-US" sz="1160" dirty="0">
                <a:solidFill>
                  <a:srgbClr val="4B5563"/>
                </a:solidFill>
              </a:rPr>
              <a:t>Remove the patient from the middle and prevent surprise balance billing for emergency transports accomplished in 2025 Georgia Legislature.</a:t>
            </a:r>
            <a:endParaRPr lang="en-US" sz="1160" dirty="0"/>
          </a:p>
        </p:txBody>
      </p:sp>
      <p:sp>
        <p:nvSpPr>
          <p:cNvPr id="11" name="Shape 9"/>
          <p:cNvSpPr/>
          <p:nvPr/>
        </p:nvSpPr>
        <p:spPr>
          <a:xfrm>
            <a:off x="4480560" y="1874520"/>
            <a:ext cx="3337560" cy="1554480"/>
          </a:xfrm>
          <a:prstGeom prst="roundRect">
            <a:avLst>
              <a:gd name="adj" fmla="val 7059"/>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2" name="Shape 10"/>
          <p:cNvSpPr/>
          <p:nvPr/>
        </p:nvSpPr>
        <p:spPr>
          <a:xfrm>
            <a:off x="4709160" y="2103120"/>
            <a:ext cx="365760" cy="292608"/>
          </a:xfrm>
          <a:prstGeom prst="roundRect">
            <a:avLst>
              <a:gd name="adj" fmla="val 46875"/>
            </a:avLst>
          </a:prstGeom>
          <a:solidFill>
            <a:srgbClr val="0B3A75"/>
          </a:solidFill>
          <a:ln w="12700">
            <a:solidFill>
              <a:srgbClr val="0B3A75"/>
            </a:solidFill>
            <a:prstDash val="solid"/>
          </a:ln>
        </p:spPr>
        <p:txBody>
          <a:bodyPr/>
          <a:lstStyle/>
          <a:p>
            <a:endParaRPr lang="en-US"/>
          </a:p>
        </p:txBody>
      </p:sp>
      <p:sp>
        <p:nvSpPr>
          <p:cNvPr id="13" name="Text 11"/>
          <p:cNvSpPr/>
          <p:nvPr/>
        </p:nvSpPr>
        <p:spPr>
          <a:xfrm>
            <a:off x="4818888" y="2167128"/>
            <a:ext cx="146304" cy="128016"/>
          </a:xfrm>
          <a:prstGeom prst="rect">
            <a:avLst/>
          </a:prstGeom>
          <a:noFill/>
          <a:ln/>
        </p:spPr>
        <p:txBody>
          <a:bodyPr wrap="square" lIns="0" tIns="0" rIns="0" bIns="0" rtlCol="0" anchor="ctr">
            <a:normAutofit lnSpcReduction="10000"/>
          </a:bodyPr>
          <a:lstStyle/>
          <a:p>
            <a:pPr marL="0" indent="0" algn="ctr">
              <a:buNone/>
            </a:pPr>
            <a:r>
              <a:rPr lang="en-US" sz="850" b="1" dirty="0">
                <a:solidFill>
                  <a:srgbClr val="FFFFFF"/>
                </a:solidFill>
              </a:rPr>
              <a:t>2</a:t>
            </a:r>
            <a:endParaRPr lang="en-US" sz="850" dirty="0"/>
          </a:p>
        </p:txBody>
      </p:sp>
      <p:sp>
        <p:nvSpPr>
          <p:cNvPr id="14" name="Text 12"/>
          <p:cNvSpPr/>
          <p:nvPr/>
        </p:nvSpPr>
        <p:spPr>
          <a:xfrm>
            <a:off x="5257800" y="2130552"/>
            <a:ext cx="2240280" cy="228600"/>
          </a:xfrm>
          <a:prstGeom prst="rect">
            <a:avLst/>
          </a:prstGeom>
          <a:noFill/>
          <a:ln/>
        </p:spPr>
        <p:txBody>
          <a:bodyPr wrap="square" lIns="0" tIns="0" rIns="0" bIns="0" rtlCol="0" anchor="ctr">
            <a:normAutofit fontScale="92500"/>
          </a:bodyPr>
          <a:lstStyle/>
          <a:p>
            <a:pPr marL="0" indent="0">
              <a:buNone/>
            </a:pPr>
            <a:r>
              <a:rPr lang="en-US" sz="1600" b="1" dirty="0">
                <a:solidFill>
                  <a:srgbClr val="082B57"/>
                </a:solidFill>
              </a:rPr>
              <a:t>Set a minimum standard</a:t>
            </a:r>
            <a:endParaRPr lang="en-US" sz="1600" dirty="0"/>
          </a:p>
        </p:txBody>
      </p:sp>
      <p:sp>
        <p:nvSpPr>
          <p:cNvPr id="15" name="Text 13"/>
          <p:cNvSpPr/>
          <p:nvPr/>
        </p:nvSpPr>
        <p:spPr>
          <a:xfrm>
            <a:off x="4736592" y="2651760"/>
            <a:ext cx="2788920" cy="502920"/>
          </a:xfrm>
          <a:prstGeom prst="rect">
            <a:avLst/>
          </a:prstGeom>
          <a:noFill/>
          <a:ln/>
        </p:spPr>
        <p:txBody>
          <a:bodyPr wrap="square" lIns="0" tIns="0" rIns="0" bIns="0" rtlCol="0" anchor="ctr">
            <a:normAutofit lnSpcReduction="10000"/>
          </a:bodyPr>
          <a:lstStyle/>
          <a:p>
            <a:pPr marL="0" indent="0">
              <a:buNone/>
            </a:pPr>
            <a:r>
              <a:rPr lang="en-US" sz="1160" dirty="0">
                <a:solidFill>
                  <a:srgbClr val="4B5563"/>
                </a:solidFill>
              </a:rPr>
              <a:t>Require insurers to reimburse out-of-network emergency ambulance service at a fair, predictable level.</a:t>
            </a:r>
            <a:endParaRPr lang="en-US" sz="1160" dirty="0"/>
          </a:p>
        </p:txBody>
      </p:sp>
      <p:sp>
        <p:nvSpPr>
          <p:cNvPr id="16" name="Shape 14"/>
          <p:cNvSpPr/>
          <p:nvPr/>
        </p:nvSpPr>
        <p:spPr>
          <a:xfrm>
            <a:off x="8275320" y="1874520"/>
            <a:ext cx="3337560" cy="1554480"/>
          </a:xfrm>
          <a:prstGeom prst="roundRect">
            <a:avLst>
              <a:gd name="adj" fmla="val 7059"/>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7" name="Shape 15"/>
          <p:cNvSpPr/>
          <p:nvPr/>
        </p:nvSpPr>
        <p:spPr>
          <a:xfrm>
            <a:off x="8503920" y="2103120"/>
            <a:ext cx="365760" cy="292608"/>
          </a:xfrm>
          <a:prstGeom prst="roundRect">
            <a:avLst>
              <a:gd name="adj" fmla="val 46875"/>
            </a:avLst>
          </a:prstGeom>
          <a:solidFill>
            <a:srgbClr val="0B3A75"/>
          </a:solidFill>
          <a:ln w="12700">
            <a:solidFill>
              <a:srgbClr val="0B3A75"/>
            </a:solidFill>
            <a:prstDash val="solid"/>
          </a:ln>
        </p:spPr>
        <p:txBody>
          <a:bodyPr/>
          <a:lstStyle/>
          <a:p>
            <a:endParaRPr lang="en-US"/>
          </a:p>
        </p:txBody>
      </p:sp>
      <p:sp>
        <p:nvSpPr>
          <p:cNvPr id="18" name="Text 16"/>
          <p:cNvSpPr/>
          <p:nvPr/>
        </p:nvSpPr>
        <p:spPr>
          <a:xfrm>
            <a:off x="8613648" y="2167128"/>
            <a:ext cx="146304" cy="128016"/>
          </a:xfrm>
          <a:prstGeom prst="rect">
            <a:avLst/>
          </a:prstGeom>
          <a:noFill/>
          <a:ln/>
        </p:spPr>
        <p:txBody>
          <a:bodyPr wrap="square" lIns="0" tIns="0" rIns="0" bIns="0" rtlCol="0" anchor="ctr">
            <a:normAutofit lnSpcReduction="10000"/>
          </a:bodyPr>
          <a:lstStyle/>
          <a:p>
            <a:pPr marL="0" indent="0" algn="ctr">
              <a:buNone/>
            </a:pPr>
            <a:r>
              <a:rPr lang="en-US" sz="850" b="1" dirty="0">
                <a:solidFill>
                  <a:srgbClr val="FFFFFF"/>
                </a:solidFill>
              </a:rPr>
              <a:t>3</a:t>
            </a:r>
            <a:endParaRPr lang="en-US" sz="850" dirty="0"/>
          </a:p>
        </p:txBody>
      </p:sp>
      <p:sp>
        <p:nvSpPr>
          <p:cNvPr id="19" name="Text 17"/>
          <p:cNvSpPr/>
          <p:nvPr/>
        </p:nvSpPr>
        <p:spPr>
          <a:xfrm>
            <a:off x="9052560" y="2130552"/>
            <a:ext cx="2240280" cy="228600"/>
          </a:xfrm>
          <a:prstGeom prst="rect">
            <a:avLst/>
          </a:prstGeom>
          <a:noFill/>
          <a:ln/>
        </p:spPr>
        <p:txBody>
          <a:bodyPr wrap="square" lIns="0" tIns="0" rIns="0" bIns="0" rtlCol="0" anchor="ctr">
            <a:normAutofit lnSpcReduction="10000"/>
          </a:bodyPr>
          <a:lstStyle/>
          <a:p>
            <a:pPr marL="0" indent="0">
              <a:buNone/>
            </a:pPr>
            <a:r>
              <a:rPr lang="en-US" sz="1600" b="1" dirty="0">
                <a:solidFill>
                  <a:srgbClr val="082B57"/>
                </a:solidFill>
              </a:rPr>
              <a:t>Pay EMS directly</a:t>
            </a:r>
            <a:endParaRPr lang="en-US" sz="1600" dirty="0"/>
          </a:p>
        </p:txBody>
      </p:sp>
      <p:sp>
        <p:nvSpPr>
          <p:cNvPr id="20" name="Text 18"/>
          <p:cNvSpPr/>
          <p:nvPr/>
        </p:nvSpPr>
        <p:spPr>
          <a:xfrm>
            <a:off x="8531352" y="2651760"/>
            <a:ext cx="2788920" cy="502920"/>
          </a:xfrm>
          <a:prstGeom prst="rect">
            <a:avLst/>
          </a:prstGeom>
          <a:noFill/>
          <a:ln/>
        </p:spPr>
        <p:txBody>
          <a:bodyPr wrap="square" lIns="0" tIns="0" rIns="0" bIns="0" rtlCol="0" anchor="ctr">
            <a:normAutofit lnSpcReduction="10000"/>
          </a:bodyPr>
          <a:lstStyle/>
          <a:p>
            <a:pPr marL="0" indent="0">
              <a:buNone/>
            </a:pPr>
            <a:r>
              <a:rPr lang="en-US" sz="1160" dirty="0">
                <a:solidFill>
                  <a:srgbClr val="4B5563"/>
                </a:solidFill>
              </a:rPr>
              <a:t>Ensure payment goes to the provider that responded, staffed the unit and delivered care.</a:t>
            </a:r>
            <a:endParaRPr lang="en-US" sz="1160" dirty="0"/>
          </a:p>
        </p:txBody>
      </p:sp>
      <p:sp>
        <p:nvSpPr>
          <p:cNvPr id="21" name="Shape 19"/>
          <p:cNvSpPr/>
          <p:nvPr/>
        </p:nvSpPr>
        <p:spPr>
          <a:xfrm>
            <a:off x="960120" y="4023360"/>
            <a:ext cx="10241280" cy="1207008"/>
          </a:xfrm>
          <a:prstGeom prst="roundRect">
            <a:avLst>
              <a:gd name="adj" fmla="val 9091"/>
            </a:avLst>
          </a:prstGeom>
          <a:solidFill>
            <a:srgbClr val="082B57"/>
          </a:solidFill>
          <a:ln w="10160">
            <a:solidFill>
              <a:srgbClr val="082B57"/>
            </a:solidFill>
            <a:prstDash val="solid"/>
          </a:ln>
          <a:effectLst>
            <a:outerShdw blurRad="12700" dist="12700" dir="2700000" algn="bl" rotWithShape="0">
              <a:srgbClr val="5F6B7A">
                <a:alpha val="12000"/>
              </a:srgbClr>
            </a:outerShdw>
          </a:effectLst>
        </p:spPr>
        <p:txBody>
          <a:bodyPr/>
          <a:lstStyle/>
          <a:p>
            <a:endParaRPr lang="en-US"/>
          </a:p>
        </p:txBody>
      </p:sp>
      <p:sp>
        <p:nvSpPr>
          <p:cNvPr id="22" name="Text 20"/>
          <p:cNvSpPr/>
          <p:nvPr/>
        </p:nvSpPr>
        <p:spPr>
          <a:xfrm>
            <a:off x="1325880" y="4443984"/>
            <a:ext cx="9509760" cy="292608"/>
          </a:xfrm>
          <a:prstGeom prst="rect">
            <a:avLst/>
          </a:prstGeom>
          <a:noFill/>
          <a:ln/>
        </p:spPr>
        <p:txBody>
          <a:bodyPr wrap="square" lIns="0" tIns="0" rIns="0" bIns="0" rtlCol="0" anchor="ctr">
            <a:noAutofit/>
          </a:bodyPr>
          <a:lstStyle/>
          <a:p>
            <a:pPr marL="0" indent="0" algn="ctr">
              <a:buNone/>
            </a:pPr>
            <a:r>
              <a:rPr lang="en-US" b="1" dirty="0">
                <a:solidFill>
                  <a:srgbClr val="FFFFFF"/>
                </a:solidFill>
              </a:rPr>
              <a:t>The goal is not to shift cost to taxpayers. It is to put responsibility back on the insurer that accepted the premium for emergency coverage.</a:t>
            </a:r>
            <a:endParaRPr lang="en-US" dirty="0"/>
          </a:p>
        </p:txBody>
      </p:sp>
      <p:sp>
        <p:nvSpPr>
          <p:cNvPr id="23" name="Text 21"/>
          <p:cNvSpPr/>
          <p:nvPr/>
        </p:nvSpPr>
        <p:spPr>
          <a:xfrm>
            <a:off x="502920" y="6236208"/>
            <a:ext cx="11155680" cy="164592"/>
          </a:xfrm>
          <a:prstGeom prst="rect">
            <a:avLst/>
          </a:prstGeom>
          <a:noFill/>
          <a:ln/>
        </p:spPr>
        <p:txBody>
          <a:bodyPr wrap="square" lIns="0" tIns="0" rIns="0" bIns="0" rtlCol="0" anchor="ctr">
            <a:normAutofit/>
          </a:bodyPr>
          <a:lstStyle/>
          <a:p>
            <a:pPr marL="0" indent="0">
              <a:buNone/>
            </a:pPr>
            <a:r>
              <a:rPr lang="en-US" sz="640" dirty="0">
                <a:solidFill>
                  <a:srgbClr val="7A8799"/>
                </a:solidFill>
              </a:rPr>
              <a:t>Source: Funding the Front Line draft deck; commercial reimbursement policy models commonly use local contracted rates, Medicare multipliers, and billed-charge caps.</a:t>
            </a:r>
            <a:endParaRPr lang="en-US" sz="640" dirty="0"/>
          </a:p>
        </p:txBody>
      </p:sp>
      <p:sp>
        <p:nvSpPr>
          <p:cNvPr id="24" name="Text 22"/>
          <p:cNvSpPr/>
          <p:nvPr/>
        </p:nvSpPr>
        <p:spPr>
          <a:xfrm>
            <a:off x="502920" y="6473952"/>
            <a:ext cx="11155680" cy="182880"/>
          </a:xfrm>
          <a:prstGeom prst="rect">
            <a:avLst/>
          </a:prstGeom>
          <a:noFill/>
          <a:ln/>
        </p:spPr>
        <p:txBody>
          <a:bodyPr wrap="square" lIns="0" tIns="0" rIns="0" bIns="0" rtlCol="0" anchor="ctr"/>
          <a:lstStyle/>
          <a:p>
            <a:pPr marL="0" indent="0" algn="ctr">
              <a:buNone/>
            </a:pPr>
            <a:r>
              <a:rPr lang="en-US" sz="780" dirty="0">
                <a:solidFill>
                  <a:srgbClr val="536579"/>
                </a:solidFill>
              </a:rPr>
              <a:t>Georgia EMS Association (GEMSA) + Georgia Ambulance Providers Association (GAPA) • August 12 • Augusta, Georgia</a:t>
            </a:r>
            <a:endParaRPr lang="en-US" sz="78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56032"/>
            <a:ext cx="6217920" cy="201168"/>
          </a:xfrm>
          <a:prstGeom prst="rect">
            <a:avLst/>
          </a:prstGeom>
          <a:noFill/>
          <a:ln/>
        </p:spPr>
        <p:txBody>
          <a:bodyPr wrap="square" lIns="0" tIns="0" rIns="0" bIns="0" rtlCol="0" anchor="ctr"/>
          <a:lstStyle/>
          <a:p>
            <a:pPr marL="0" indent="0">
              <a:buNone/>
            </a:pPr>
            <a:r>
              <a:rPr lang="en-US" sz="850" b="1" dirty="0">
                <a:solidFill>
                  <a:srgbClr val="C4122F"/>
                </a:solidFill>
                <a:latin typeface="Aptos" pitchFamily="34" charset="0"/>
                <a:ea typeface="Aptos" pitchFamily="34" charset="-122"/>
                <a:cs typeface="Aptos" pitchFamily="34" charset="-120"/>
              </a:rPr>
              <a:t>BLUE RIBBON HOUSE STUDY COMMITTEE ON EMS</a:t>
            </a:r>
            <a:endParaRPr lang="en-US" sz="850" dirty="0"/>
          </a:p>
        </p:txBody>
      </p:sp>
      <p:sp>
        <p:nvSpPr>
          <p:cNvPr id="3" name="Text 1"/>
          <p:cNvSpPr/>
          <p:nvPr/>
        </p:nvSpPr>
        <p:spPr>
          <a:xfrm>
            <a:off x="502920" y="530352"/>
            <a:ext cx="8138160" cy="493776"/>
          </a:xfrm>
          <a:prstGeom prst="rect">
            <a:avLst/>
          </a:prstGeom>
          <a:noFill/>
          <a:ln/>
        </p:spPr>
        <p:txBody>
          <a:bodyPr wrap="square" lIns="0" tIns="0" rIns="0" bIns="0" rtlCol="0" anchor="ctr">
            <a:normAutofit/>
          </a:bodyPr>
          <a:lstStyle/>
          <a:p>
            <a:pPr marL="0" indent="0">
              <a:buNone/>
            </a:pPr>
            <a:r>
              <a:rPr lang="en-US" sz="2400" b="1" dirty="0">
                <a:solidFill>
                  <a:srgbClr val="082B57"/>
                </a:solidFill>
                <a:latin typeface="Aptos Display" pitchFamily="34" charset="0"/>
                <a:ea typeface="Aptos Display" pitchFamily="34" charset="-122"/>
                <a:cs typeface="Aptos Display" pitchFamily="34" charset="-120"/>
              </a:rPr>
              <a:t>Hospital offload delays remove ambulances from the system</a:t>
            </a:r>
            <a:endParaRPr lang="en-US" sz="2400" dirty="0"/>
          </a:p>
        </p:txBody>
      </p:sp>
      <p:sp>
        <p:nvSpPr>
          <p:cNvPr id="4" name="Shape 2"/>
          <p:cNvSpPr/>
          <p:nvPr/>
        </p:nvSpPr>
        <p:spPr>
          <a:xfrm>
            <a:off x="502920" y="1078992"/>
            <a:ext cx="11155680" cy="0"/>
          </a:xfrm>
          <a:prstGeom prst="line">
            <a:avLst/>
          </a:prstGeom>
          <a:noFill/>
          <a:ln w="12700">
            <a:solidFill>
              <a:srgbClr val="C8D5E6"/>
            </a:solidFill>
            <a:prstDash val="solid"/>
          </a:ln>
        </p:spPr>
        <p:txBody>
          <a:bodyPr/>
          <a:lstStyle/>
          <a:p>
            <a:endParaRPr lang="en-US"/>
          </a:p>
        </p:txBody>
      </p:sp>
      <p:pic>
        <p:nvPicPr>
          <p:cNvPr id="5" name="Image 0" descr="/mnt/data/source_media1/ppt/media/image5.jpg"/>
          <p:cNvPicPr>
            <a:picLocks noChangeAspect="1"/>
          </p:cNvPicPr>
          <p:nvPr/>
        </p:nvPicPr>
        <p:blipFill>
          <a:blip r:embed="rId3"/>
          <a:srcRect l="3066" r="3066"/>
          <a:stretch/>
        </p:blipFill>
        <p:spPr>
          <a:xfrm>
            <a:off x="594360" y="1325880"/>
            <a:ext cx="4800600" cy="4343400"/>
          </a:xfrm>
          <a:prstGeom prst="rect">
            <a:avLst/>
          </a:prstGeom>
        </p:spPr>
      </p:pic>
      <p:sp>
        <p:nvSpPr>
          <p:cNvPr id="6" name="Text 3"/>
          <p:cNvSpPr/>
          <p:nvPr/>
        </p:nvSpPr>
        <p:spPr>
          <a:xfrm>
            <a:off x="5852160" y="1417320"/>
            <a:ext cx="5212080" cy="621792"/>
          </a:xfrm>
          <a:prstGeom prst="rect">
            <a:avLst/>
          </a:prstGeom>
          <a:noFill/>
          <a:ln/>
        </p:spPr>
        <p:txBody>
          <a:bodyPr wrap="square" lIns="0" tIns="0" rIns="0" bIns="0" rtlCol="0" anchor="ctr">
            <a:normAutofit fontScale="92500"/>
          </a:bodyPr>
          <a:lstStyle/>
          <a:p>
            <a:pPr marL="0" indent="0">
              <a:buNone/>
            </a:pPr>
            <a:r>
              <a:rPr lang="en-US" sz="2100" b="1" dirty="0">
                <a:solidFill>
                  <a:srgbClr val="082B57"/>
                </a:solidFill>
              </a:rPr>
              <a:t>A crew waiting at the hospital is on duty — but functionally unavailable for the next 911 call.</a:t>
            </a:r>
            <a:endParaRPr lang="en-US" sz="2100" dirty="0"/>
          </a:p>
        </p:txBody>
      </p:sp>
      <p:sp>
        <p:nvSpPr>
          <p:cNvPr id="7" name="Text 4"/>
          <p:cNvSpPr/>
          <p:nvPr/>
        </p:nvSpPr>
        <p:spPr>
          <a:xfrm>
            <a:off x="5897880" y="2423160"/>
            <a:ext cx="164592" cy="164592"/>
          </a:xfrm>
          <a:prstGeom prst="rect">
            <a:avLst/>
          </a:prstGeom>
          <a:noFill/>
          <a:ln/>
        </p:spPr>
        <p:txBody>
          <a:bodyPr wrap="square" lIns="0" tIns="0" rIns="0" bIns="0" rtlCol="0" anchor="ctr"/>
          <a:lstStyle/>
          <a:p>
            <a:pPr marL="0" indent="0">
              <a:buNone/>
            </a:pPr>
            <a:r>
              <a:rPr lang="en-US" sz="1630" b="1" dirty="0">
                <a:solidFill>
                  <a:srgbClr val="C4122F"/>
                </a:solidFill>
              </a:rPr>
              <a:t>•</a:t>
            </a:r>
            <a:endParaRPr lang="en-US" sz="1630" dirty="0"/>
          </a:p>
        </p:txBody>
      </p:sp>
      <p:sp>
        <p:nvSpPr>
          <p:cNvPr id="8" name="Text 5"/>
          <p:cNvSpPr/>
          <p:nvPr/>
        </p:nvSpPr>
        <p:spPr>
          <a:xfrm>
            <a:off x="6153912" y="2450592"/>
            <a:ext cx="4864608" cy="320040"/>
          </a:xfrm>
          <a:prstGeom prst="rect">
            <a:avLst/>
          </a:prstGeom>
          <a:noFill/>
          <a:ln/>
        </p:spPr>
        <p:txBody>
          <a:bodyPr wrap="square" lIns="0" tIns="0" rIns="0" bIns="0" rtlCol="0" anchor="ctr">
            <a:normAutofit/>
          </a:bodyPr>
          <a:lstStyle/>
          <a:p>
            <a:pPr marL="0" indent="0">
              <a:buNone/>
            </a:pPr>
            <a:r>
              <a:rPr lang="en-US" sz="1330" dirty="0">
                <a:solidFill>
                  <a:srgbClr val="111827"/>
                </a:solidFill>
              </a:rPr>
              <a:t>Units not available for critical emergencies.</a:t>
            </a:r>
            <a:endParaRPr lang="en-US" sz="1330" dirty="0"/>
          </a:p>
        </p:txBody>
      </p:sp>
      <p:sp>
        <p:nvSpPr>
          <p:cNvPr id="9" name="Text 6"/>
          <p:cNvSpPr/>
          <p:nvPr/>
        </p:nvSpPr>
        <p:spPr>
          <a:xfrm>
            <a:off x="5897880" y="2807208"/>
            <a:ext cx="164592" cy="164592"/>
          </a:xfrm>
          <a:prstGeom prst="rect">
            <a:avLst/>
          </a:prstGeom>
          <a:noFill/>
          <a:ln/>
        </p:spPr>
        <p:txBody>
          <a:bodyPr wrap="square" lIns="0" tIns="0" rIns="0" bIns="0" rtlCol="0" anchor="ctr"/>
          <a:lstStyle/>
          <a:p>
            <a:pPr marL="0" indent="0">
              <a:buNone/>
            </a:pPr>
            <a:r>
              <a:rPr lang="en-US" sz="1630" b="1" dirty="0">
                <a:solidFill>
                  <a:srgbClr val="C4122F"/>
                </a:solidFill>
              </a:rPr>
              <a:t>•</a:t>
            </a:r>
            <a:endParaRPr lang="en-US" sz="1630" dirty="0"/>
          </a:p>
        </p:txBody>
      </p:sp>
      <p:sp>
        <p:nvSpPr>
          <p:cNvPr id="10" name="Text 7"/>
          <p:cNvSpPr/>
          <p:nvPr/>
        </p:nvSpPr>
        <p:spPr>
          <a:xfrm>
            <a:off x="6153912" y="2834640"/>
            <a:ext cx="4864608" cy="320040"/>
          </a:xfrm>
          <a:prstGeom prst="rect">
            <a:avLst/>
          </a:prstGeom>
          <a:noFill/>
          <a:ln/>
        </p:spPr>
        <p:txBody>
          <a:bodyPr wrap="square" lIns="0" tIns="0" rIns="0" bIns="0" rtlCol="0" anchor="ctr">
            <a:normAutofit/>
          </a:bodyPr>
          <a:lstStyle/>
          <a:p>
            <a:pPr marL="0" indent="0">
              <a:buNone/>
            </a:pPr>
            <a:r>
              <a:rPr lang="en-US" sz="1330" dirty="0">
                <a:solidFill>
                  <a:srgbClr val="111827"/>
                </a:solidFill>
              </a:rPr>
              <a:t>Response-time pressure increases across the system.</a:t>
            </a:r>
            <a:endParaRPr lang="en-US" sz="1330" dirty="0"/>
          </a:p>
        </p:txBody>
      </p:sp>
      <p:sp>
        <p:nvSpPr>
          <p:cNvPr id="11" name="Text 8"/>
          <p:cNvSpPr/>
          <p:nvPr/>
        </p:nvSpPr>
        <p:spPr>
          <a:xfrm>
            <a:off x="5897880" y="3191256"/>
            <a:ext cx="164592" cy="164592"/>
          </a:xfrm>
          <a:prstGeom prst="rect">
            <a:avLst/>
          </a:prstGeom>
          <a:noFill/>
          <a:ln/>
        </p:spPr>
        <p:txBody>
          <a:bodyPr wrap="square" lIns="0" tIns="0" rIns="0" bIns="0" rtlCol="0" anchor="ctr"/>
          <a:lstStyle/>
          <a:p>
            <a:pPr marL="0" indent="0">
              <a:buNone/>
            </a:pPr>
            <a:r>
              <a:rPr lang="en-US" sz="1630" b="1" dirty="0">
                <a:solidFill>
                  <a:srgbClr val="C4122F"/>
                </a:solidFill>
              </a:rPr>
              <a:t>•</a:t>
            </a:r>
            <a:endParaRPr lang="en-US" sz="1630" dirty="0"/>
          </a:p>
        </p:txBody>
      </p:sp>
      <p:sp>
        <p:nvSpPr>
          <p:cNvPr id="12" name="Text 9"/>
          <p:cNvSpPr/>
          <p:nvPr/>
        </p:nvSpPr>
        <p:spPr>
          <a:xfrm>
            <a:off x="6153912" y="3218688"/>
            <a:ext cx="4864608" cy="320040"/>
          </a:xfrm>
          <a:prstGeom prst="rect">
            <a:avLst/>
          </a:prstGeom>
          <a:noFill/>
          <a:ln/>
        </p:spPr>
        <p:txBody>
          <a:bodyPr wrap="square" lIns="0" tIns="0" rIns="0" bIns="0" rtlCol="0" anchor="ctr">
            <a:normAutofit/>
          </a:bodyPr>
          <a:lstStyle/>
          <a:p>
            <a:pPr marL="0" indent="0">
              <a:buNone/>
            </a:pPr>
            <a:r>
              <a:rPr lang="en-US" sz="1330" dirty="0">
                <a:solidFill>
                  <a:srgbClr val="111827"/>
                </a:solidFill>
              </a:rPr>
              <a:t>Crews experience frustration, fatigue and overtime.</a:t>
            </a:r>
            <a:endParaRPr lang="en-US" sz="1330" dirty="0"/>
          </a:p>
        </p:txBody>
      </p:sp>
      <p:sp>
        <p:nvSpPr>
          <p:cNvPr id="13" name="Text 10"/>
          <p:cNvSpPr/>
          <p:nvPr/>
        </p:nvSpPr>
        <p:spPr>
          <a:xfrm>
            <a:off x="5897880" y="3575304"/>
            <a:ext cx="164592" cy="164592"/>
          </a:xfrm>
          <a:prstGeom prst="rect">
            <a:avLst/>
          </a:prstGeom>
          <a:noFill/>
          <a:ln/>
        </p:spPr>
        <p:txBody>
          <a:bodyPr wrap="square" lIns="0" tIns="0" rIns="0" bIns="0" rtlCol="0" anchor="ctr"/>
          <a:lstStyle/>
          <a:p>
            <a:pPr marL="0" indent="0">
              <a:buNone/>
            </a:pPr>
            <a:r>
              <a:rPr lang="en-US" sz="1630" b="1" dirty="0">
                <a:solidFill>
                  <a:srgbClr val="C4122F"/>
                </a:solidFill>
              </a:rPr>
              <a:t>•</a:t>
            </a:r>
            <a:endParaRPr lang="en-US" sz="1630" dirty="0"/>
          </a:p>
        </p:txBody>
      </p:sp>
      <p:sp>
        <p:nvSpPr>
          <p:cNvPr id="14" name="Text 11"/>
          <p:cNvSpPr/>
          <p:nvPr/>
        </p:nvSpPr>
        <p:spPr>
          <a:xfrm>
            <a:off x="6153912" y="3602736"/>
            <a:ext cx="4864608" cy="320040"/>
          </a:xfrm>
          <a:prstGeom prst="rect">
            <a:avLst/>
          </a:prstGeom>
          <a:noFill/>
          <a:ln/>
        </p:spPr>
        <p:txBody>
          <a:bodyPr wrap="square" lIns="0" tIns="0" rIns="0" bIns="0" rtlCol="0" anchor="ctr">
            <a:normAutofit/>
          </a:bodyPr>
          <a:lstStyle/>
          <a:p>
            <a:pPr marL="0" indent="0">
              <a:buNone/>
            </a:pPr>
            <a:r>
              <a:rPr lang="en-US" sz="1330" dirty="0">
                <a:solidFill>
                  <a:srgbClr val="111827"/>
                </a:solidFill>
              </a:rPr>
              <a:t>Additional units are needed just to maintain coverage.</a:t>
            </a:r>
            <a:endParaRPr lang="en-US" sz="1330" dirty="0"/>
          </a:p>
        </p:txBody>
      </p:sp>
      <p:sp>
        <p:nvSpPr>
          <p:cNvPr id="15" name="Text 12"/>
          <p:cNvSpPr/>
          <p:nvPr/>
        </p:nvSpPr>
        <p:spPr>
          <a:xfrm>
            <a:off x="5897880" y="3959352"/>
            <a:ext cx="164592" cy="164592"/>
          </a:xfrm>
          <a:prstGeom prst="rect">
            <a:avLst/>
          </a:prstGeom>
          <a:noFill/>
          <a:ln/>
        </p:spPr>
        <p:txBody>
          <a:bodyPr wrap="square" lIns="0" tIns="0" rIns="0" bIns="0" rtlCol="0" anchor="ctr"/>
          <a:lstStyle/>
          <a:p>
            <a:pPr marL="0" indent="0">
              <a:buNone/>
            </a:pPr>
            <a:r>
              <a:rPr lang="en-US" sz="1630" b="1" dirty="0">
                <a:solidFill>
                  <a:srgbClr val="C4122F"/>
                </a:solidFill>
              </a:rPr>
              <a:t>•</a:t>
            </a:r>
            <a:endParaRPr lang="en-US" sz="1630" dirty="0"/>
          </a:p>
        </p:txBody>
      </p:sp>
      <p:sp>
        <p:nvSpPr>
          <p:cNvPr id="16" name="Text 13"/>
          <p:cNvSpPr/>
          <p:nvPr/>
        </p:nvSpPr>
        <p:spPr>
          <a:xfrm>
            <a:off x="6153912" y="3986784"/>
            <a:ext cx="4864608" cy="320040"/>
          </a:xfrm>
          <a:prstGeom prst="rect">
            <a:avLst/>
          </a:prstGeom>
          <a:noFill/>
          <a:ln/>
        </p:spPr>
        <p:txBody>
          <a:bodyPr wrap="square" lIns="0" tIns="0" rIns="0" bIns="0" rtlCol="0" anchor="ctr">
            <a:normAutofit fontScale="92500"/>
          </a:bodyPr>
          <a:lstStyle/>
          <a:p>
            <a:pPr marL="0" indent="0">
              <a:buNone/>
            </a:pPr>
            <a:r>
              <a:rPr lang="en-US" sz="1330" dirty="0">
                <a:solidFill>
                  <a:srgbClr val="111827"/>
                </a:solidFill>
              </a:rPr>
              <a:t>Reducing delays can return workforce hours without hiring new personnel.</a:t>
            </a:r>
            <a:endParaRPr lang="en-US" sz="1330" dirty="0"/>
          </a:p>
        </p:txBody>
      </p:sp>
      <p:sp>
        <p:nvSpPr>
          <p:cNvPr id="17" name="Shape 14"/>
          <p:cNvSpPr/>
          <p:nvPr/>
        </p:nvSpPr>
        <p:spPr>
          <a:xfrm>
            <a:off x="5897880" y="5166360"/>
            <a:ext cx="5074920" cy="585216"/>
          </a:xfrm>
          <a:prstGeom prst="roundRect">
            <a:avLst>
              <a:gd name="adj" fmla="val 18750"/>
            </a:avLst>
          </a:prstGeom>
          <a:solidFill>
            <a:srgbClr val="FCEAEC"/>
          </a:solidFill>
          <a:ln w="10160">
            <a:solidFill>
              <a:srgbClr val="F2C2CA"/>
            </a:solidFill>
            <a:prstDash val="solid"/>
          </a:ln>
          <a:effectLst>
            <a:outerShdw blurRad="12700" dist="12700" dir="2700000" algn="bl" rotWithShape="0">
              <a:srgbClr val="5F6B7A">
                <a:alpha val="12000"/>
              </a:srgbClr>
            </a:outerShdw>
          </a:effectLst>
        </p:spPr>
        <p:txBody>
          <a:bodyPr/>
          <a:lstStyle/>
          <a:p>
            <a:endParaRPr lang="en-US"/>
          </a:p>
        </p:txBody>
      </p:sp>
      <p:sp>
        <p:nvSpPr>
          <p:cNvPr id="18" name="Text 15"/>
          <p:cNvSpPr/>
          <p:nvPr/>
        </p:nvSpPr>
        <p:spPr>
          <a:xfrm>
            <a:off x="6126480" y="5358384"/>
            <a:ext cx="4617720" cy="146304"/>
          </a:xfrm>
          <a:prstGeom prst="rect">
            <a:avLst/>
          </a:prstGeom>
          <a:noFill/>
          <a:ln/>
        </p:spPr>
        <p:txBody>
          <a:bodyPr wrap="square" lIns="0" tIns="0" rIns="0" bIns="0" rtlCol="0" anchor="ctr">
            <a:noAutofit/>
          </a:bodyPr>
          <a:lstStyle/>
          <a:p>
            <a:pPr marL="0" indent="0" algn="ctr">
              <a:buNone/>
            </a:pPr>
            <a:r>
              <a:rPr lang="en-US" b="1" dirty="0">
                <a:solidFill>
                  <a:srgbClr val="082B57"/>
                </a:solidFill>
              </a:rPr>
              <a:t>EMS and Hospitals must be partners in protecting ambulance availability.</a:t>
            </a:r>
            <a:endParaRPr lang="en-US" dirty="0"/>
          </a:p>
        </p:txBody>
      </p:sp>
      <p:sp>
        <p:nvSpPr>
          <p:cNvPr id="19" name="Text 16"/>
          <p:cNvSpPr/>
          <p:nvPr/>
        </p:nvSpPr>
        <p:spPr>
          <a:xfrm>
            <a:off x="502920" y="6236208"/>
            <a:ext cx="11155680" cy="164592"/>
          </a:xfrm>
          <a:prstGeom prst="rect">
            <a:avLst/>
          </a:prstGeom>
          <a:noFill/>
          <a:ln/>
        </p:spPr>
        <p:txBody>
          <a:bodyPr wrap="square" lIns="0" tIns="0" rIns="0" bIns="0" rtlCol="0" anchor="ctr">
            <a:normAutofit/>
          </a:bodyPr>
          <a:lstStyle/>
          <a:p>
            <a:pPr marL="0" indent="0">
              <a:buNone/>
            </a:pPr>
            <a:r>
              <a:rPr lang="en-US" sz="640" dirty="0">
                <a:solidFill>
                  <a:srgbClr val="7A8799"/>
                </a:solidFill>
              </a:rPr>
              <a:t>Source: GEMSA/GAPA draft slides; hospital offload and transfer-delay discussion.</a:t>
            </a:r>
            <a:endParaRPr lang="en-US" sz="640" dirty="0"/>
          </a:p>
        </p:txBody>
      </p:sp>
      <p:sp>
        <p:nvSpPr>
          <p:cNvPr id="20" name="Text 17"/>
          <p:cNvSpPr/>
          <p:nvPr/>
        </p:nvSpPr>
        <p:spPr>
          <a:xfrm>
            <a:off x="502920" y="6473952"/>
            <a:ext cx="11155680" cy="182880"/>
          </a:xfrm>
          <a:prstGeom prst="rect">
            <a:avLst/>
          </a:prstGeom>
          <a:noFill/>
          <a:ln/>
        </p:spPr>
        <p:txBody>
          <a:bodyPr wrap="square" lIns="0" tIns="0" rIns="0" bIns="0" rtlCol="0" anchor="ctr"/>
          <a:lstStyle/>
          <a:p>
            <a:pPr marL="0" indent="0" algn="ctr">
              <a:buNone/>
            </a:pPr>
            <a:r>
              <a:rPr lang="en-US" sz="780" dirty="0">
                <a:solidFill>
                  <a:srgbClr val="536579"/>
                </a:solidFill>
              </a:rPr>
              <a:t>Georgia EMS Association (GEMSA) + Georgia Ambulance Providers Association (GAPA) • August 12 • Augusta, Georgia</a:t>
            </a:r>
            <a:endParaRPr lang="en-US" sz="78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Table 34">
            <a:extLst>
              <a:ext uri="{FF2B5EF4-FFF2-40B4-BE49-F238E27FC236}">
                <a16:creationId xmlns:a16="http://schemas.microsoft.com/office/drawing/2014/main" id="{E7AFFC6A-EA3C-C35B-C5FE-6ABB834B7935}"/>
              </a:ext>
            </a:extLst>
          </p:cNvPr>
          <p:cNvGraphicFramePr>
            <a:graphicFrameLocks noGrp="1"/>
          </p:cNvGraphicFramePr>
          <p:nvPr/>
        </p:nvGraphicFramePr>
        <p:xfrm>
          <a:off x="8845301" y="260540"/>
          <a:ext cx="3192901" cy="4106253"/>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769467">
                  <a:extLst>
                    <a:ext uri="{9D8B030D-6E8A-4147-A177-3AD203B41FA5}">
                      <a16:colId xmlns:a16="http://schemas.microsoft.com/office/drawing/2014/main" val="243465679"/>
                    </a:ext>
                  </a:extLst>
                </a:gridCol>
                <a:gridCol w="2423434">
                  <a:extLst>
                    <a:ext uri="{9D8B030D-6E8A-4147-A177-3AD203B41FA5}">
                      <a16:colId xmlns:a16="http://schemas.microsoft.com/office/drawing/2014/main" val="2575929013"/>
                    </a:ext>
                  </a:extLst>
                </a:gridCol>
              </a:tblGrid>
              <a:tr h="520119">
                <a:tc gridSpan="2">
                  <a:txBody>
                    <a:bodyPr/>
                    <a:lstStyle/>
                    <a:p>
                      <a:pPr algn="ctr"/>
                      <a:r>
                        <a:rPr lang="en-US" dirty="0">
                          <a:solidFill>
                            <a:srgbClr val="002060"/>
                          </a:solidFill>
                        </a:rPr>
                        <a:t>A STATEWIDE IMPACT</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lnL w="12700" cap="flat" cmpd="sng" algn="ctr">
                      <a:solidFill>
                        <a:schemeClr val="bg1">
                          <a:lumMod val="65000"/>
                        </a:schemeClr>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952418113"/>
                  </a:ext>
                </a:extLst>
              </a:tr>
              <a:tr h="918406">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1" dirty="0">
                          <a:solidFill>
                            <a:srgbClr val="58267E"/>
                          </a:solidFill>
                        </a:rPr>
                        <a:t>187 </a:t>
                      </a:r>
                    </a:p>
                    <a:p>
                      <a:r>
                        <a:rPr lang="en-US" sz="1400" b="1" dirty="0">
                          <a:solidFill>
                            <a:srgbClr val="58267E"/>
                          </a:solidFill>
                        </a:rPr>
                        <a:t>DESIGNATED FACILITIES </a:t>
                      </a:r>
                      <a:r>
                        <a:rPr lang="en-US" sz="1400" dirty="0">
                          <a:solidFill>
                            <a:srgbClr val="58267E"/>
                          </a:solidFill>
                        </a:rPr>
                        <a:t>across Georgia</a:t>
                      </a:r>
                      <a:endParaRPr lang="en-US" dirty="0">
                        <a:solidFill>
                          <a:srgbClr val="58267E"/>
                        </a:solidFill>
                      </a:endParaRPr>
                    </a:p>
                  </a:txBody>
                  <a:tcPr anchor="ct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8466678"/>
                  </a:ext>
                </a:extLst>
              </a:tr>
              <a:tr h="918406">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1" dirty="0">
                          <a:solidFill>
                            <a:schemeClr val="accent3">
                              <a:lumMod val="75000"/>
                            </a:schemeClr>
                          </a:solidFill>
                        </a:rPr>
                        <a:t>HOSPITALS AND EMS </a:t>
                      </a:r>
                      <a:r>
                        <a:rPr lang="en-US" sz="1400" b="0" dirty="0">
                          <a:solidFill>
                            <a:schemeClr val="accent3">
                              <a:lumMod val="75000"/>
                            </a:schemeClr>
                          </a:solidFill>
                        </a:rPr>
                        <a:t>agencies</a:t>
                      </a:r>
                      <a:r>
                        <a:rPr lang="en-US" b="1" dirty="0">
                          <a:solidFill>
                            <a:schemeClr val="accent3">
                              <a:lumMod val="75000"/>
                            </a:schemeClr>
                          </a:solidFill>
                        </a:rPr>
                        <a:t> </a:t>
                      </a:r>
                      <a:r>
                        <a:rPr lang="en-US" sz="1400" b="0" dirty="0">
                          <a:solidFill>
                            <a:schemeClr val="accent3">
                              <a:lumMod val="75000"/>
                            </a:schemeClr>
                          </a:solidFill>
                        </a:rPr>
                        <a:t>working together</a:t>
                      </a:r>
                    </a:p>
                  </a:txBody>
                  <a:tcPr anchor="ct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3379387"/>
                  </a:ext>
                </a:extLst>
              </a:tr>
              <a:tr h="918406">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b="1" dirty="0">
                          <a:solidFill>
                            <a:srgbClr val="002060"/>
                          </a:solidFill>
                        </a:rPr>
                        <a:t>THOUSANDS</a:t>
                      </a:r>
                      <a:r>
                        <a:rPr lang="en-US" dirty="0">
                          <a:solidFill>
                            <a:srgbClr val="002060"/>
                          </a:solidFill>
                        </a:rPr>
                        <a:t> </a:t>
                      </a:r>
                      <a:r>
                        <a:rPr lang="en-US" sz="1400" dirty="0">
                          <a:solidFill>
                            <a:srgbClr val="002060"/>
                          </a:solidFill>
                        </a:rPr>
                        <a:t>of Georgians saved every year</a:t>
                      </a:r>
                    </a:p>
                  </a:txBody>
                  <a:tcPr anchor="ct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8393334"/>
                  </a:ext>
                </a:extLst>
              </a:tr>
              <a:tr h="830916">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C00000"/>
                          </a:solidFill>
                        </a:rPr>
                        <a:t>BETTER OUTCOMES</a:t>
                      </a:r>
                    </a:p>
                  </a:txBody>
                  <a:tcPr anchor="ct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9987572"/>
                  </a:ext>
                </a:extLst>
              </a:tr>
            </a:tbl>
          </a:graphicData>
        </a:graphic>
      </p:graphicFrame>
      <p:sp>
        <p:nvSpPr>
          <p:cNvPr id="43" name="Flowchart: Connector 42">
            <a:extLst>
              <a:ext uri="{FF2B5EF4-FFF2-40B4-BE49-F238E27FC236}">
                <a16:creationId xmlns:a16="http://schemas.microsoft.com/office/drawing/2014/main" id="{9BF277DE-03EA-16B3-5F85-02B9598098B6}"/>
              </a:ext>
            </a:extLst>
          </p:cNvPr>
          <p:cNvSpPr/>
          <p:nvPr/>
        </p:nvSpPr>
        <p:spPr>
          <a:xfrm>
            <a:off x="8983646" y="939085"/>
            <a:ext cx="526410" cy="504598"/>
          </a:xfrm>
          <a:prstGeom prst="flowChartConnector">
            <a:avLst/>
          </a:prstGeom>
          <a:solidFill>
            <a:srgbClr val="58267E"/>
          </a:solidFill>
          <a:ln>
            <a:solidFill>
              <a:srgbClr val="5826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5645E2-296A-1F4A-FEEA-5D00CAA6C87C}"/>
              </a:ext>
            </a:extLst>
          </p:cNvPr>
          <p:cNvSpPr>
            <a:spLocks noGrp="1"/>
          </p:cNvSpPr>
          <p:nvPr>
            <p:ph type="title"/>
          </p:nvPr>
        </p:nvSpPr>
        <p:spPr>
          <a:xfrm>
            <a:off x="65346" y="481416"/>
            <a:ext cx="6909667" cy="1097556"/>
          </a:xfrm>
        </p:spPr>
        <p:txBody>
          <a:bodyPr>
            <a:normAutofit fontScale="90000"/>
          </a:bodyPr>
          <a:lstStyle/>
          <a:p>
            <a:pPr algn="ctr"/>
            <a:r>
              <a:rPr lang="en-US" b="1" dirty="0">
                <a:solidFill>
                  <a:schemeClr val="tx2"/>
                </a:solidFill>
                <a:latin typeface="Aptos Narrow" panose="020B0004020202020204" pitchFamily="34" charset="0"/>
              </a:rPr>
              <a:t>GEORGIA SYSTEMS OF CARE</a:t>
            </a:r>
            <a:br>
              <a:rPr lang="en-US" b="1" dirty="0">
                <a:solidFill>
                  <a:schemeClr val="tx2"/>
                </a:solidFill>
                <a:latin typeface="Aptos Narrow" panose="020B0004020202020204" pitchFamily="34" charset="0"/>
              </a:rPr>
            </a:br>
            <a:r>
              <a:rPr lang="en-US" sz="1800" i="1" dirty="0">
                <a:solidFill>
                  <a:schemeClr val="tx2"/>
                </a:solidFill>
              </a:rPr>
              <a:t>Coordinated Care. Connected Systems. Better Outcomes</a:t>
            </a:r>
            <a:br>
              <a:rPr lang="en-US" sz="1800" dirty="0"/>
            </a:br>
            <a:br>
              <a:rPr lang="en-US" sz="1800" dirty="0"/>
            </a:br>
            <a:br>
              <a:rPr lang="en-US" sz="1800" dirty="0"/>
            </a:br>
            <a:endParaRPr lang="en-US" dirty="0"/>
          </a:p>
        </p:txBody>
      </p:sp>
      <p:graphicFrame>
        <p:nvGraphicFramePr>
          <p:cNvPr id="3" name="Table 2">
            <a:extLst>
              <a:ext uri="{FF2B5EF4-FFF2-40B4-BE49-F238E27FC236}">
                <a16:creationId xmlns:a16="http://schemas.microsoft.com/office/drawing/2014/main" id="{031D3E09-FD45-59D0-F905-51E939DF5E71}"/>
              </a:ext>
            </a:extLst>
          </p:cNvPr>
          <p:cNvGraphicFramePr>
            <a:graphicFrameLocks noGrp="1"/>
          </p:cNvGraphicFramePr>
          <p:nvPr/>
        </p:nvGraphicFramePr>
        <p:xfrm>
          <a:off x="93867" y="1055605"/>
          <a:ext cx="4743524" cy="4729898"/>
        </p:xfrm>
        <a:graphic>
          <a:graphicData uri="http://schemas.openxmlformats.org/drawingml/2006/table">
            <a:tbl>
              <a:tblPr firstRow="1" bandRow="1">
                <a:tableStyleId>{5C22544A-7EE6-4342-B048-85BDC9FD1C3A}</a:tableStyleId>
              </a:tblPr>
              <a:tblGrid>
                <a:gridCol w="1870893">
                  <a:extLst>
                    <a:ext uri="{9D8B030D-6E8A-4147-A177-3AD203B41FA5}">
                      <a16:colId xmlns:a16="http://schemas.microsoft.com/office/drawing/2014/main" val="3499125872"/>
                    </a:ext>
                  </a:extLst>
                </a:gridCol>
                <a:gridCol w="2872631">
                  <a:extLst>
                    <a:ext uri="{9D8B030D-6E8A-4147-A177-3AD203B41FA5}">
                      <a16:colId xmlns:a16="http://schemas.microsoft.com/office/drawing/2014/main" val="664529077"/>
                    </a:ext>
                  </a:extLst>
                </a:gridCol>
              </a:tblGrid>
              <a:tr h="635120">
                <a:tc gridSpan="2">
                  <a:txBody>
                    <a:bodyPr/>
                    <a:lstStyle/>
                    <a:p>
                      <a:pPr algn="ctr"/>
                      <a:r>
                        <a:rPr lang="en-US" dirty="0"/>
                        <a:t>WHAT WE DO</a:t>
                      </a:r>
                    </a:p>
                  </a:txBody>
                  <a:tcPr anchor="ctr">
                    <a:lnR w="12700" cap="flat" cmpd="sng" algn="ctr">
                      <a:solidFill>
                        <a:schemeClr val="bg1">
                          <a:lumMod val="65000"/>
                        </a:schemeClr>
                      </a:solidFill>
                      <a:prstDash val="solid"/>
                      <a:round/>
                      <a:headEnd type="none" w="med" len="med"/>
                      <a:tailEnd type="none" w="med" len="med"/>
                    </a:lnR>
                    <a:solidFill>
                      <a:srgbClr val="002060"/>
                    </a:solidFill>
                  </a:tcPr>
                </a:tc>
                <a:tc hMerge="1">
                  <a:txBody>
                    <a:bodyPr/>
                    <a:lstStyle/>
                    <a:p>
                      <a:endParaRPr lang="en-US" dirty="0"/>
                    </a:p>
                  </a:txBody>
                  <a:tcPr/>
                </a:tc>
                <a:extLst>
                  <a:ext uri="{0D108BD9-81ED-4DB2-BD59-A6C34878D82A}">
                    <a16:rowId xmlns:a16="http://schemas.microsoft.com/office/drawing/2014/main" val="1869457273"/>
                  </a:ext>
                </a:extLst>
              </a:tr>
              <a:tr h="835353">
                <a:tc>
                  <a:txBody>
                    <a:bodyPr/>
                    <a:lstStyle/>
                    <a:p>
                      <a:pPr lvl="1" algn="ctr"/>
                      <a:r>
                        <a:rPr lang="en-US" sz="1200" b="1" dirty="0"/>
                        <a:t> </a:t>
                      </a:r>
                      <a:r>
                        <a:rPr lang="en-US" sz="1200" b="1" dirty="0">
                          <a:solidFill>
                            <a:srgbClr val="C00000"/>
                          </a:solidFill>
                        </a:rPr>
                        <a:t>CARDIAC</a:t>
                      </a:r>
                    </a:p>
                  </a:txBody>
                  <a:tcPr anchor="ct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a:r>
                        <a:rPr lang="en-US" sz="1200" dirty="0"/>
                        <a:t>Emergency Cardiac Care Center Designation, STEMI systems,  Cardiac Registry, Data Reporting</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01908607"/>
                  </a:ext>
                </a:extLst>
              </a:tr>
              <a:tr h="786559">
                <a:tc>
                  <a:txBody>
                    <a:bodyPr/>
                    <a:lstStyle/>
                    <a:p>
                      <a:pPr lvl="1" algn="ctr"/>
                      <a:r>
                        <a:rPr lang="en-US" sz="1200" b="1" dirty="0"/>
                        <a:t> </a:t>
                      </a:r>
                      <a:r>
                        <a:rPr lang="en-US" sz="1200" b="1" dirty="0">
                          <a:solidFill>
                            <a:srgbClr val="002060"/>
                          </a:solidFill>
                        </a:rPr>
                        <a:t>TRAUMA</a:t>
                      </a: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a:r>
                        <a:rPr lang="en-US" sz="1200" dirty="0"/>
                        <a:t>Trauma Center Designation, EMS/Hospital alignment, EMS and Hospital Quality Improvement</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17304023"/>
                  </a:ext>
                </a:extLst>
              </a:tr>
              <a:tr h="786095">
                <a:tc>
                  <a:txBody>
                    <a:bodyPr/>
                    <a:lstStyle/>
                    <a:p>
                      <a:pPr lvl="1" algn="ctr"/>
                      <a:r>
                        <a:rPr lang="en-US" sz="1200" b="1" dirty="0">
                          <a:solidFill>
                            <a:srgbClr val="7030A0"/>
                          </a:solidFill>
                        </a:rPr>
                        <a:t>STROKE</a:t>
                      </a: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l"/>
                      <a:r>
                        <a:rPr lang="en-US" sz="1200" dirty="0"/>
                        <a:t>Stroke Center Designation, Statewide Coordination, EMS and Hospital Quality Improvement</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85027323"/>
                  </a:ext>
                </a:extLst>
              </a:tr>
              <a:tr h="854922">
                <a:tc>
                  <a:txBody>
                    <a:bodyPr/>
                    <a:lstStyle/>
                    <a:p>
                      <a:pPr lvl="1" algn="ctr"/>
                      <a:r>
                        <a:rPr lang="en-US" sz="1200" b="1" dirty="0">
                          <a:solidFill>
                            <a:schemeClr val="accent6">
                              <a:lumMod val="50000"/>
                            </a:schemeClr>
                          </a:solidFill>
                        </a:rPr>
                        <a:t>PEDIATRIC EMS</a:t>
                      </a: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a:r>
                        <a:rPr lang="en-US" sz="1200" dirty="0"/>
                        <a:t>EMS-C Systems Development, Pediatric Readiness, Education and Coordination</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41718130"/>
                  </a:ext>
                </a:extLst>
              </a:tr>
              <a:tr h="831849">
                <a:tc>
                  <a:txBody>
                    <a:bodyPr/>
                    <a:lstStyle/>
                    <a:p>
                      <a:pPr lvl="1" algn="ctr"/>
                      <a:r>
                        <a:rPr lang="en-US" sz="1200" b="1" dirty="0">
                          <a:solidFill>
                            <a:schemeClr val="accent2">
                              <a:lumMod val="75000"/>
                            </a:schemeClr>
                          </a:solidFill>
                        </a:rPr>
                        <a:t>SYSTEM </a:t>
                      </a:r>
                    </a:p>
                    <a:p>
                      <a:pPr lvl="1" algn="ctr"/>
                      <a:r>
                        <a:rPr lang="en-US" sz="1200" b="1" dirty="0">
                          <a:solidFill>
                            <a:schemeClr val="accent2">
                              <a:lumMod val="75000"/>
                            </a:schemeClr>
                          </a:solidFill>
                        </a:rPr>
                        <a:t>COORDINATION</a:t>
                      </a: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solidFill>
                      <a:schemeClr val="bg1">
                        <a:lumMod val="95000"/>
                      </a:schemeClr>
                    </a:solidFill>
                  </a:tcPr>
                </a:tc>
                <a:tc>
                  <a:txBody>
                    <a:bodyPr/>
                    <a:lstStyle/>
                    <a:p>
                      <a:pPr algn="l"/>
                      <a:endParaRPr lang="en-US" sz="1200" dirty="0"/>
                    </a:p>
                    <a:p>
                      <a:pPr algn="l"/>
                      <a:r>
                        <a:rPr lang="en-US" sz="1200" dirty="0"/>
                        <a:t>EMS ↔ Hospitals ↔ Specialty Centers ↔ Public Health and Partners</a:t>
                      </a:r>
                    </a:p>
                    <a:p>
                      <a:pPr algn="l"/>
                      <a:endParaRPr lang="en-US" sz="12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2286586232"/>
                  </a:ext>
                </a:extLst>
              </a:tr>
            </a:tbl>
          </a:graphicData>
        </a:graphic>
      </p:graphicFrame>
      <p:graphicFrame>
        <p:nvGraphicFramePr>
          <p:cNvPr id="5" name="Table 4">
            <a:extLst>
              <a:ext uri="{FF2B5EF4-FFF2-40B4-BE49-F238E27FC236}">
                <a16:creationId xmlns:a16="http://schemas.microsoft.com/office/drawing/2014/main" id="{BC9047B4-9F08-C5E2-DCF4-9906E529B44E}"/>
              </a:ext>
            </a:extLst>
          </p:cNvPr>
          <p:cNvGraphicFramePr>
            <a:graphicFrameLocks noGrp="1"/>
          </p:cNvGraphicFramePr>
          <p:nvPr/>
        </p:nvGraphicFramePr>
        <p:xfrm>
          <a:off x="4876269" y="1058465"/>
          <a:ext cx="3769567" cy="4716783"/>
        </p:xfrm>
        <a:graphic>
          <a:graphicData uri="http://schemas.openxmlformats.org/drawingml/2006/table">
            <a:tbl>
              <a:tblPr firstRow="1" bandRow="1">
                <a:tableStyleId>{5C22544A-7EE6-4342-B048-85BDC9FD1C3A}</a:tableStyleId>
              </a:tblPr>
              <a:tblGrid>
                <a:gridCol w="3769567">
                  <a:extLst>
                    <a:ext uri="{9D8B030D-6E8A-4147-A177-3AD203B41FA5}">
                      <a16:colId xmlns:a16="http://schemas.microsoft.com/office/drawing/2014/main" val="3499125872"/>
                    </a:ext>
                  </a:extLst>
                </a:gridCol>
              </a:tblGrid>
              <a:tr h="614074">
                <a:tc>
                  <a:txBody>
                    <a:bodyPr/>
                    <a:lstStyle/>
                    <a:p>
                      <a:pPr algn="ctr"/>
                      <a:r>
                        <a:rPr lang="en-US" dirty="0"/>
                        <a:t>WHY IT MATTERS</a:t>
                      </a:r>
                    </a:p>
                  </a:txBody>
                  <a:tcPr anchor="ctr">
                    <a:solidFill>
                      <a:schemeClr val="accent3"/>
                    </a:solidFill>
                  </a:tcPr>
                </a:tc>
                <a:extLst>
                  <a:ext uri="{0D108BD9-81ED-4DB2-BD59-A6C34878D82A}">
                    <a16:rowId xmlns:a16="http://schemas.microsoft.com/office/drawing/2014/main" val="1869457273"/>
                  </a:ext>
                </a:extLst>
              </a:tr>
              <a:tr h="844026">
                <a:tc>
                  <a:txBody>
                    <a:bodyPr/>
                    <a:lstStyle/>
                    <a:p>
                      <a:pPr lvl="1" algn="ctr"/>
                      <a:r>
                        <a:rPr lang="en-US" sz="1200" dirty="0"/>
                        <a:t>Heart attack and cardiac arrest outcomes depend on minutes</a:t>
                      </a:r>
                    </a:p>
                  </a:txBody>
                  <a:tcPr anchor="ctr">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01908607"/>
                  </a:ext>
                </a:extLst>
              </a:tr>
              <a:tr h="803476">
                <a:tc>
                  <a:txBody>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1200" dirty="0"/>
                        <a:t>Coordinated trauma systems reduce preventable death and disability</a:t>
                      </a:r>
                    </a:p>
                  </a:txBody>
                  <a:tcPr anchor="ct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17304023"/>
                  </a:ext>
                </a:extLst>
              </a:tr>
              <a:tr h="774572">
                <a:tc>
                  <a:txBody>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lang="en-US" sz="1200" dirty="0"/>
                        <a:t>Rapid recognition, transport, and reperfusion can prevent lifelong disability</a:t>
                      </a:r>
                    </a:p>
                  </a:txBody>
                  <a:tcPr anchor="ct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85027323"/>
                  </a:ext>
                </a:extLst>
              </a:tr>
              <a:tr h="857675">
                <a:tc>
                  <a:txBody>
                    <a:bodyPr/>
                    <a:lstStyle/>
                    <a:p>
                      <a:pPr lvl="1" algn="ctr"/>
                      <a:r>
                        <a:rPr lang="en-US" sz="1200" dirty="0"/>
                        <a:t>Children require specialized resources that aren't available everywhere</a:t>
                      </a:r>
                    </a:p>
                  </a:txBody>
                  <a:tcPr anchor="ct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41718130"/>
                  </a:ext>
                </a:extLst>
              </a:tr>
              <a:tr h="722675">
                <a:tc>
                  <a:txBody>
                    <a:bodyPr/>
                    <a:lstStyle/>
                    <a:p>
                      <a:pPr lvl="1" algn="ctr"/>
                      <a:endParaRPr lang="en-US" sz="1200" dirty="0"/>
                    </a:p>
                    <a:p>
                      <a:pPr lvl="1" algn="ctr"/>
                      <a:r>
                        <a:rPr lang="en-US" sz="1200" dirty="0"/>
                        <a:t>A designation alone doesn't save lives. </a:t>
                      </a:r>
                    </a:p>
                    <a:p>
                      <a:pPr lvl="1" algn="ctr"/>
                      <a:r>
                        <a:rPr lang="en-US" sz="1200" dirty="0"/>
                        <a:t>The </a:t>
                      </a:r>
                      <a:r>
                        <a:rPr lang="en-US" sz="1200" b="1" dirty="0"/>
                        <a:t>system around the designation does</a:t>
                      </a:r>
                    </a:p>
                    <a:p>
                      <a:pPr lvl="1" algn="ctr"/>
                      <a:endParaRPr lang="en-US" sz="1200" dirty="0"/>
                    </a:p>
                  </a:txBody>
                  <a:tcPr anchor="ctr">
                    <a:lnT w="12700" cap="flat" cmpd="sng" algn="ctr">
                      <a:solidFill>
                        <a:schemeClr val="bg1">
                          <a:lumMod val="6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2286586232"/>
                  </a:ext>
                </a:extLst>
              </a:tr>
            </a:tbl>
          </a:graphicData>
        </a:graphic>
      </p:graphicFrame>
      <p:pic>
        <p:nvPicPr>
          <p:cNvPr id="7" name="Graphic 6" descr="Stopwatch with solid fill">
            <a:extLst>
              <a:ext uri="{FF2B5EF4-FFF2-40B4-BE49-F238E27FC236}">
                <a16:creationId xmlns:a16="http://schemas.microsoft.com/office/drawing/2014/main" id="{59833383-734B-9BC7-D03B-32C1464D174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29204" y="1788877"/>
            <a:ext cx="571168" cy="571168"/>
          </a:xfrm>
          <a:prstGeom prst="rect">
            <a:avLst/>
          </a:prstGeom>
        </p:spPr>
      </p:pic>
      <p:pic>
        <p:nvPicPr>
          <p:cNvPr id="9" name="Graphic 8" descr="Brain in head with solid fill">
            <a:extLst>
              <a:ext uri="{FF2B5EF4-FFF2-40B4-BE49-F238E27FC236}">
                <a16:creationId xmlns:a16="http://schemas.microsoft.com/office/drawing/2014/main" id="{AD23B5F4-B65F-D05B-4775-E64B5AB682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33410" y="3441677"/>
            <a:ext cx="571169" cy="571169"/>
          </a:xfrm>
          <a:prstGeom prst="rect">
            <a:avLst/>
          </a:prstGeom>
        </p:spPr>
      </p:pic>
      <p:pic>
        <p:nvPicPr>
          <p:cNvPr id="15" name="Graphic 14" descr="Sling with solid fill">
            <a:extLst>
              <a:ext uri="{FF2B5EF4-FFF2-40B4-BE49-F238E27FC236}">
                <a16:creationId xmlns:a16="http://schemas.microsoft.com/office/drawing/2014/main" id="{38EAFCD6-7AA1-7911-6703-000DF2D4697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29204" y="2648569"/>
            <a:ext cx="571168" cy="571168"/>
          </a:xfrm>
          <a:prstGeom prst="rect">
            <a:avLst/>
          </a:prstGeom>
        </p:spPr>
      </p:pic>
      <p:pic>
        <p:nvPicPr>
          <p:cNvPr id="17" name="Graphic 16" descr="Stuffed Toy with solid fill">
            <a:extLst>
              <a:ext uri="{FF2B5EF4-FFF2-40B4-BE49-F238E27FC236}">
                <a16:creationId xmlns:a16="http://schemas.microsoft.com/office/drawing/2014/main" id="{6EA2199E-D729-92CE-89E3-097777492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29204" y="4246298"/>
            <a:ext cx="571170" cy="571170"/>
          </a:xfrm>
          <a:prstGeom prst="rect">
            <a:avLst/>
          </a:prstGeom>
        </p:spPr>
      </p:pic>
      <p:pic>
        <p:nvPicPr>
          <p:cNvPr id="19" name="Graphic 18" descr="Network with solid fill">
            <a:extLst>
              <a:ext uri="{FF2B5EF4-FFF2-40B4-BE49-F238E27FC236}">
                <a16:creationId xmlns:a16="http://schemas.microsoft.com/office/drawing/2014/main" id="{6948A99E-BE88-C3AA-1D3C-4818E78E5F57}"/>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4929204" y="5062757"/>
            <a:ext cx="571169" cy="571169"/>
          </a:xfrm>
          <a:prstGeom prst="rect">
            <a:avLst/>
          </a:prstGeom>
        </p:spPr>
      </p:pic>
      <p:pic>
        <p:nvPicPr>
          <p:cNvPr id="23" name="Graphic 22" descr="Crash with solid fill">
            <a:extLst>
              <a:ext uri="{FF2B5EF4-FFF2-40B4-BE49-F238E27FC236}">
                <a16:creationId xmlns:a16="http://schemas.microsoft.com/office/drawing/2014/main" id="{809CD8C1-6C24-C54B-6B60-B9887C7A25E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9951" y="2648590"/>
            <a:ext cx="571168" cy="571168"/>
          </a:xfrm>
          <a:prstGeom prst="rect">
            <a:avLst/>
          </a:prstGeom>
        </p:spPr>
      </p:pic>
      <p:pic>
        <p:nvPicPr>
          <p:cNvPr id="25" name="Graphic 24" descr="Brain with solid fill">
            <a:extLst>
              <a:ext uri="{FF2B5EF4-FFF2-40B4-BE49-F238E27FC236}">
                <a16:creationId xmlns:a16="http://schemas.microsoft.com/office/drawing/2014/main" id="{5267FF64-8C42-D257-36CE-806A858C473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9951" y="3472907"/>
            <a:ext cx="569055" cy="569055"/>
          </a:xfrm>
          <a:prstGeom prst="rect">
            <a:avLst/>
          </a:prstGeom>
        </p:spPr>
      </p:pic>
      <p:pic>
        <p:nvPicPr>
          <p:cNvPr id="27" name="Graphic 26" descr="Child with balloon with solid fill">
            <a:extLst>
              <a:ext uri="{FF2B5EF4-FFF2-40B4-BE49-F238E27FC236}">
                <a16:creationId xmlns:a16="http://schemas.microsoft.com/office/drawing/2014/main" id="{70B99B5E-4B49-090E-0FB6-DB72DBCDF25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9951" y="4223929"/>
            <a:ext cx="569055" cy="569055"/>
          </a:xfrm>
          <a:prstGeom prst="rect">
            <a:avLst/>
          </a:prstGeom>
        </p:spPr>
      </p:pic>
      <p:pic>
        <p:nvPicPr>
          <p:cNvPr id="29" name="Graphic 28" descr="Remote work outline">
            <a:extLst>
              <a:ext uri="{FF2B5EF4-FFF2-40B4-BE49-F238E27FC236}">
                <a16:creationId xmlns:a16="http://schemas.microsoft.com/office/drawing/2014/main" id="{97AAE7EF-1E1F-40D4-3D60-BB7DA8D37040}"/>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9951" y="5038399"/>
            <a:ext cx="569055" cy="569055"/>
          </a:xfrm>
          <a:prstGeom prst="rect">
            <a:avLst/>
          </a:prstGeom>
        </p:spPr>
      </p:pic>
      <p:pic>
        <p:nvPicPr>
          <p:cNvPr id="31" name="Graphic 30" descr="Heart organ with solid fill">
            <a:extLst>
              <a:ext uri="{FF2B5EF4-FFF2-40B4-BE49-F238E27FC236}">
                <a16:creationId xmlns:a16="http://schemas.microsoft.com/office/drawing/2014/main" id="{64B94F12-566B-010B-FFA5-5DADC85AAA4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9951" y="1824387"/>
            <a:ext cx="571168" cy="571168"/>
          </a:xfrm>
          <a:prstGeom prst="rect">
            <a:avLst/>
          </a:prstGeom>
        </p:spPr>
      </p:pic>
      <p:sp>
        <p:nvSpPr>
          <p:cNvPr id="33" name="Rectangle: Top Corners Rounded 32">
            <a:extLst>
              <a:ext uri="{FF2B5EF4-FFF2-40B4-BE49-F238E27FC236}">
                <a16:creationId xmlns:a16="http://schemas.microsoft.com/office/drawing/2014/main" id="{DAE90FAE-4191-3A93-4192-A448DBC0D35A}"/>
              </a:ext>
            </a:extLst>
          </p:cNvPr>
          <p:cNvSpPr/>
          <p:nvPr/>
        </p:nvSpPr>
        <p:spPr>
          <a:xfrm>
            <a:off x="99951" y="5884868"/>
            <a:ext cx="11938250" cy="828641"/>
          </a:xfrm>
          <a:prstGeom prst="round2Same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2"/>
            <a:r>
              <a:rPr lang="en-US" b="1" dirty="0"/>
              <a:t>BOTTOM LINE: </a:t>
            </a:r>
            <a:r>
              <a:rPr lang="en-US" sz="1400" dirty="0"/>
              <a:t>We don’t just designated hospitals.</a:t>
            </a:r>
          </a:p>
          <a:p>
            <a:pPr lvl="2"/>
            <a:r>
              <a:rPr lang="en-US" sz="1400" dirty="0"/>
              <a:t>We build the systems that connect EMS, hospitals, specialty care, data, and quality improvement into a statewide continuum.</a:t>
            </a:r>
          </a:p>
        </p:txBody>
      </p:sp>
      <p:pic>
        <p:nvPicPr>
          <p:cNvPr id="38" name="Graphic 37" descr="Hospital with solid fill">
            <a:extLst>
              <a:ext uri="{FF2B5EF4-FFF2-40B4-BE49-F238E27FC236}">
                <a16:creationId xmlns:a16="http://schemas.microsoft.com/office/drawing/2014/main" id="{55A5BCF4-4F4C-73FD-789F-A0396C1624F5}"/>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018348" y="939085"/>
            <a:ext cx="457200" cy="457200"/>
          </a:xfrm>
          <a:prstGeom prst="rect">
            <a:avLst/>
          </a:prstGeom>
        </p:spPr>
      </p:pic>
      <p:sp>
        <p:nvSpPr>
          <p:cNvPr id="45" name="Flowchart: Connector 44">
            <a:extLst>
              <a:ext uri="{FF2B5EF4-FFF2-40B4-BE49-F238E27FC236}">
                <a16:creationId xmlns:a16="http://schemas.microsoft.com/office/drawing/2014/main" id="{2F259690-7DCE-9888-D97E-6FCC85E363B6}"/>
              </a:ext>
            </a:extLst>
          </p:cNvPr>
          <p:cNvSpPr/>
          <p:nvPr/>
        </p:nvSpPr>
        <p:spPr>
          <a:xfrm>
            <a:off x="8988016" y="2761627"/>
            <a:ext cx="526410" cy="504598"/>
          </a:xfrm>
          <a:prstGeom prst="flowChartConnector">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Graphic 39" descr="Users with solid fill">
            <a:extLst>
              <a:ext uri="{FF2B5EF4-FFF2-40B4-BE49-F238E27FC236}">
                <a16:creationId xmlns:a16="http://schemas.microsoft.com/office/drawing/2014/main" id="{B5C7A036-491A-FFDE-8928-11465439A7C6}"/>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9018348" y="2783967"/>
            <a:ext cx="457200" cy="457200"/>
          </a:xfrm>
          <a:prstGeom prst="rect">
            <a:avLst/>
          </a:prstGeom>
        </p:spPr>
      </p:pic>
      <p:sp>
        <p:nvSpPr>
          <p:cNvPr id="47" name="Flowchart: Connector 46">
            <a:extLst>
              <a:ext uri="{FF2B5EF4-FFF2-40B4-BE49-F238E27FC236}">
                <a16:creationId xmlns:a16="http://schemas.microsoft.com/office/drawing/2014/main" id="{1114268B-6DDE-DA55-F5EE-4A2C219A21A8}"/>
              </a:ext>
            </a:extLst>
          </p:cNvPr>
          <p:cNvSpPr/>
          <p:nvPr/>
        </p:nvSpPr>
        <p:spPr>
          <a:xfrm>
            <a:off x="9005119" y="3678823"/>
            <a:ext cx="526410" cy="504598"/>
          </a:xfrm>
          <a:prstGeom prst="flowChartConnector">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Graphic 41" descr="Bar graph with upward trend with solid fill">
            <a:extLst>
              <a:ext uri="{FF2B5EF4-FFF2-40B4-BE49-F238E27FC236}">
                <a16:creationId xmlns:a16="http://schemas.microsoft.com/office/drawing/2014/main" id="{D1E79CAC-8AC1-406B-91C8-941CD20EB02E}"/>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058844" y="3721642"/>
            <a:ext cx="418960" cy="418960"/>
          </a:xfrm>
          <a:prstGeom prst="rect">
            <a:avLst/>
          </a:prstGeom>
        </p:spPr>
      </p:pic>
      <p:pic>
        <p:nvPicPr>
          <p:cNvPr id="50" name="Graphic 49" descr="Comment Important with solid fill">
            <a:extLst>
              <a:ext uri="{FF2B5EF4-FFF2-40B4-BE49-F238E27FC236}">
                <a16:creationId xmlns:a16="http://schemas.microsoft.com/office/drawing/2014/main" id="{EA369D1B-D6FF-7EB5-A0D7-6FC9DD7C35C3}"/>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53799" y="5884868"/>
            <a:ext cx="914400" cy="914400"/>
          </a:xfrm>
          <a:prstGeom prst="rect">
            <a:avLst/>
          </a:prstGeom>
        </p:spPr>
      </p:pic>
      <p:sp>
        <p:nvSpPr>
          <p:cNvPr id="52" name="Flowchart: Connector 51">
            <a:extLst>
              <a:ext uri="{FF2B5EF4-FFF2-40B4-BE49-F238E27FC236}">
                <a16:creationId xmlns:a16="http://schemas.microsoft.com/office/drawing/2014/main" id="{2D18D7C8-AF36-3AD4-DC19-EB2F795871D7}"/>
              </a:ext>
            </a:extLst>
          </p:cNvPr>
          <p:cNvSpPr/>
          <p:nvPr/>
        </p:nvSpPr>
        <p:spPr>
          <a:xfrm>
            <a:off x="8983646" y="1798431"/>
            <a:ext cx="526410" cy="504598"/>
          </a:xfrm>
          <a:prstGeom prst="flowChartConnector">
            <a:avLst/>
          </a:prstGeom>
          <a:solidFill>
            <a:schemeClr val="accent3">
              <a:lumMod val="75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descr="Ambulance with solid fill">
            <a:extLst>
              <a:ext uri="{FF2B5EF4-FFF2-40B4-BE49-F238E27FC236}">
                <a16:creationId xmlns:a16="http://schemas.microsoft.com/office/drawing/2014/main" id="{DF8921D1-3631-CA5F-B52D-77C36F781A8B}"/>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9005272" y="1808883"/>
            <a:ext cx="504784" cy="504784"/>
          </a:xfrm>
          <a:prstGeom prst="rect">
            <a:avLst/>
          </a:prstGeom>
        </p:spPr>
      </p:pic>
    </p:spTree>
    <p:extLst>
      <p:ext uri="{BB962C8B-B14F-4D97-AF65-F5344CB8AC3E}">
        <p14:creationId xmlns:p14="http://schemas.microsoft.com/office/powerpoint/2010/main" val="3674499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5300B83-FEC5-7E4C-D58C-06EBB31C8A5C}"/>
              </a:ext>
            </a:extLst>
          </p:cNvPr>
          <p:cNvSpPr>
            <a:spLocks noGrp="1"/>
          </p:cNvSpPr>
          <p:nvPr>
            <p:ph type="title"/>
          </p:nvPr>
        </p:nvSpPr>
        <p:spPr>
          <a:xfrm>
            <a:off x="266137" y="122148"/>
            <a:ext cx="11595424" cy="2065576"/>
          </a:xfrm>
        </p:spPr>
        <p:txBody>
          <a:bodyPr>
            <a:normAutofit fontScale="90000"/>
          </a:bodyPr>
          <a:lstStyle/>
          <a:p>
            <a:pPr algn="ctr"/>
            <a:r>
              <a:rPr lang="en-US" b="1" dirty="0">
                <a:solidFill>
                  <a:schemeClr val="tx2"/>
                </a:solidFill>
                <a:latin typeface="Aptos Narrow" panose="020B0004020202020204" pitchFamily="34" charset="0"/>
              </a:rPr>
              <a:t>WHAT GEORGIA SYSTEMS OF CARE NEEDS</a:t>
            </a:r>
            <a:br>
              <a:rPr lang="en-US" b="1" dirty="0">
                <a:solidFill>
                  <a:schemeClr val="tx2"/>
                </a:solidFill>
                <a:latin typeface="Aptos Narrow" panose="020B0004020202020204" pitchFamily="34" charset="0"/>
              </a:rPr>
            </a:br>
            <a:r>
              <a:rPr lang="en-US" sz="1800" i="1" dirty="0">
                <a:solidFill>
                  <a:srgbClr val="C00000"/>
                </a:solidFill>
              </a:rPr>
              <a:t>To Keep Moving The Needle And Save More Lives</a:t>
            </a:r>
            <a:br>
              <a:rPr lang="en-US" sz="1800" dirty="0"/>
            </a:br>
            <a:br>
              <a:rPr lang="en-US" sz="1800" dirty="0"/>
            </a:br>
            <a:br>
              <a:rPr lang="en-US" sz="1800" dirty="0"/>
            </a:br>
            <a:endParaRPr lang="en-US" dirty="0"/>
          </a:p>
        </p:txBody>
      </p:sp>
      <p:grpSp>
        <p:nvGrpSpPr>
          <p:cNvPr id="11" name="Group 10">
            <a:extLst>
              <a:ext uri="{FF2B5EF4-FFF2-40B4-BE49-F238E27FC236}">
                <a16:creationId xmlns:a16="http://schemas.microsoft.com/office/drawing/2014/main" id="{89299D8F-E5F4-455E-F5AB-AC39920333F3}"/>
              </a:ext>
            </a:extLst>
          </p:cNvPr>
          <p:cNvGrpSpPr/>
          <p:nvPr/>
        </p:nvGrpSpPr>
        <p:grpSpPr>
          <a:xfrm>
            <a:off x="643261" y="1371601"/>
            <a:ext cx="10841175" cy="4358354"/>
            <a:chOff x="269780" y="1535907"/>
            <a:chExt cx="11652438" cy="4713404"/>
          </a:xfrm>
        </p:grpSpPr>
        <p:sp>
          <p:nvSpPr>
            <p:cNvPr id="12" name="Freeform: Shape 11">
              <a:extLst>
                <a:ext uri="{FF2B5EF4-FFF2-40B4-BE49-F238E27FC236}">
                  <a16:creationId xmlns:a16="http://schemas.microsoft.com/office/drawing/2014/main" id="{9FCD92C4-FF31-7791-B6AA-EEC7ECF21CC6}"/>
                </a:ext>
              </a:extLst>
            </p:cNvPr>
            <p:cNvSpPr/>
            <p:nvPr/>
          </p:nvSpPr>
          <p:spPr>
            <a:xfrm>
              <a:off x="269780" y="1535907"/>
              <a:ext cx="3552572" cy="1408424"/>
            </a:xfrm>
            <a:prstGeom prst="round2SameRect">
              <a:avLst/>
            </a:prstGeom>
            <a:solidFill>
              <a:srgbClr val="58267E"/>
            </a:solidFill>
          </p:spPr>
          <p:style>
            <a:lnRef idx="1">
              <a:schemeClr val="accent5">
                <a:hueOff val="0"/>
                <a:satOff val="0"/>
                <a:lumOff val="0"/>
                <a:alphaOff val="0"/>
              </a:schemeClr>
            </a:lnRef>
            <a:fillRef idx="3">
              <a:scrgbClr r="0" g="0" b="0"/>
            </a:fillRef>
            <a:effectRef idx="3">
              <a:schemeClr val="accent5">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dirty="0"/>
                <a:t>SUSTAINABLE FUNDING</a:t>
              </a:r>
            </a:p>
          </p:txBody>
        </p:sp>
        <p:sp>
          <p:nvSpPr>
            <p:cNvPr id="13" name="Freeform: Shape 12">
              <a:extLst>
                <a:ext uri="{FF2B5EF4-FFF2-40B4-BE49-F238E27FC236}">
                  <a16:creationId xmlns:a16="http://schemas.microsoft.com/office/drawing/2014/main" id="{0A2AAE45-381B-149E-77ED-679533DAC017}"/>
                </a:ext>
              </a:extLst>
            </p:cNvPr>
            <p:cNvSpPr/>
            <p:nvPr/>
          </p:nvSpPr>
          <p:spPr>
            <a:xfrm>
              <a:off x="269780" y="2944331"/>
              <a:ext cx="3552572" cy="3304980"/>
            </a:xfrm>
            <a:prstGeom prst="rect">
              <a:avLst/>
            </a:prstGeom>
            <a:solidFill>
              <a:schemeClr val="bg1">
                <a:alpha val="90000"/>
              </a:schemeClr>
            </a:solidFill>
          </p:spPr>
          <p:style>
            <a:lnRef idx="1">
              <a:schemeClr val="accent5">
                <a:tint val="40000"/>
                <a:alpha val="90000"/>
                <a:hueOff val="0"/>
                <a:satOff val="0"/>
                <a:lumOff val="0"/>
                <a:alphaOff val="0"/>
              </a:schemeClr>
            </a:lnRef>
            <a:fillRef idx="1">
              <a:scrgbClr r="0" g="0" b="0"/>
            </a:fillRef>
            <a:effectRef idx="2">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Char char="•"/>
              </a:pPr>
              <a:r>
                <a:rPr lang="en-US" sz="2000" kern="1200" dirty="0">
                  <a:latin typeface="Aptos Narrow" panose="020B0004020202020204" pitchFamily="34" charset="0"/>
                </a:rPr>
                <a:t>Dedicated and predictable annual funding</a:t>
              </a:r>
            </a:p>
            <a:p>
              <a:pPr marL="228600" lvl="1" indent="-228600" algn="ctr" defTabSz="889000">
                <a:lnSpc>
                  <a:spcPct val="90000"/>
                </a:lnSpc>
                <a:spcBef>
                  <a:spcPct val="0"/>
                </a:spcBef>
                <a:spcAft>
                  <a:spcPct val="15000"/>
                </a:spcAft>
                <a:buChar char="•"/>
              </a:pPr>
              <a:endParaRPr lang="en-US" sz="2000" kern="1200" dirty="0">
                <a:latin typeface="Aptos Narrow" panose="020B0004020202020204" pitchFamily="34" charset="0"/>
              </a:endParaRPr>
            </a:p>
            <a:p>
              <a:pPr marL="228600" lvl="1" indent="-228600" algn="ctr" defTabSz="889000">
                <a:lnSpc>
                  <a:spcPct val="90000"/>
                </a:lnSpc>
                <a:spcBef>
                  <a:spcPct val="0"/>
                </a:spcBef>
                <a:spcAft>
                  <a:spcPct val="15000"/>
                </a:spcAft>
                <a:buChar char="•"/>
              </a:pPr>
              <a:r>
                <a:rPr lang="en-US" sz="2000" kern="1200" dirty="0">
                  <a:latin typeface="Aptos Narrow" panose="020B0004020202020204" pitchFamily="34" charset="0"/>
                </a:rPr>
                <a:t>Grant opportunities to help Hospital and EMS implement system improvements</a:t>
              </a:r>
            </a:p>
          </p:txBody>
        </p:sp>
        <p:sp>
          <p:nvSpPr>
            <p:cNvPr id="14" name="Freeform: Shape 13">
              <a:extLst>
                <a:ext uri="{FF2B5EF4-FFF2-40B4-BE49-F238E27FC236}">
                  <a16:creationId xmlns:a16="http://schemas.microsoft.com/office/drawing/2014/main" id="{A0787301-493B-FFC2-3335-A5E68C06F887}"/>
                </a:ext>
              </a:extLst>
            </p:cNvPr>
            <p:cNvSpPr/>
            <p:nvPr/>
          </p:nvSpPr>
          <p:spPr>
            <a:xfrm>
              <a:off x="4319713" y="1535907"/>
              <a:ext cx="3552572" cy="1408424"/>
            </a:xfrm>
            <a:prstGeom prst="round2SameRect">
              <a:avLst/>
            </a:prstGeom>
            <a:solidFill>
              <a:srgbClr val="002060"/>
            </a:solidFill>
          </p:spPr>
          <p:style>
            <a:lnRef idx="1">
              <a:schemeClr val="accent5">
                <a:hueOff val="-6076075"/>
                <a:satOff val="-413"/>
                <a:lumOff val="981"/>
                <a:alphaOff val="0"/>
              </a:schemeClr>
            </a:lnRef>
            <a:fillRef idx="3">
              <a:scrgbClr r="0" g="0" b="0"/>
            </a:fillRef>
            <a:effectRef idx="3">
              <a:schemeClr val="accent5">
                <a:hueOff val="-6076075"/>
                <a:satOff val="-413"/>
                <a:lumOff val="981"/>
                <a:alphaOff val="0"/>
              </a:schemeClr>
            </a:effectRef>
            <a:fontRef idx="minor">
              <a:schemeClr val="lt1"/>
            </a:fontRef>
          </p:style>
          <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dirty="0"/>
                <a:t>DATA AND ANALYTICS</a:t>
              </a:r>
            </a:p>
          </p:txBody>
        </p:sp>
        <p:sp>
          <p:nvSpPr>
            <p:cNvPr id="15" name="Freeform: Shape 14">
              <a:extLst>
                <a:ext uri="{FF2B5EF4-FFF2-40B4-BE49-F238E27FC236}">
                  <a16:creationId xmlns:a16="http://schemas.microsoft.com/office/drawing/2014/main" id="{C4946378-6F9A-9B2B-2025-66368BF3BC80}"/>
                </a:ext>
              </a:extLst>
            </p:cNvPr>
            <p:cNvSpPr/>
            <p:nvPr/>
          </p:nvSpPr>
          <p:spPr>
            <a:xfrm>
              <a:off x="4319713" y="2944331"/>
              <a:ext cx="3552572" cy="3304980"/>
            </a:xfrm>
            <a:prstGeom prst="rect">
              <a:avLst/>
            </a:prstGeom>
            <a:solidFill>
              <a:schemeClr val="bg1">
                <a:alpha val="90000"/>
              </a:schemeClr>
            </a:solidFill>
          </p:spPr>
          <p:style>
            <a:lnRef idx="1">
              <a:schemeClr val="accent5">
                <a:tint val="40000"/>
                <a:alpha val="90000"/>
                <a:hueOff val="-5972333"/>
                <a:satOff val="1333"/>
                <a:lumOff val="200"/>
                <a:alphaOff val="0"/>
              </a:schemeClr>
            </a:lnRef>
            <a:fillRef idx="1">
              <a:scrgbClr r="0" g="0" b="0"/>
            </a:fillRef>
            <a:effectRef idx="2">
              <a:schemeClr val="accent5">
                <a:tint val="40000"/>
                <a:alpha val="90000"/>
                <a:hueOff val="-5972333"/>
                <a:satOff val="1333"/>
                <a:lumOff val="200"/>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Char char="•"/>
              </a:pPr>
              <a:r>
                <a:rPr lang="en-US" sz="2000" kern="1200" dirty="0">
                  <a:latin typeface="Aptos Narrow" panose="020B0004020202020204" pitchFamily="34" charset="0"/>
                </a:rPr>
                <a:t>Upgrades and enhancements to statewide registries</a:t>
              </a:r>
            </a:p>
            <a:p>
              <a:pPr marL="228600" lvl="1" indent="-228600" algn="ctr" defTabSz="889000">
                <a:lnSpc>
                  <a:spcPct val="90000"/>
                </a:lnSpc>
                <a:spcBef>
                  <a:spcPct val="0"/>
                </a:spcBef>
                <a:spcAft>
                  <a:spcPct val="15000"/>
                </a:spcAft>
                <a:buChar char="•"/>
              </a:pPr>
              <a:endParaRPr lang="en-US" sz="2000" kern="1200" dirty="0">
                <a:latin typeface="Aptos Narrow" panose="020B0004020202020204" pitchFamily="34" charset="0"/>
              </a:endParaRPr>
            </a:p>
            <a:p>
              <a:pPr marL="228600" lvl="1" indent="-228600" algn="ctr" defTabSz="889000">
                <a:lnSpc>
                  <a:spcPct val="90000"/>
                </a:lnSpc>
                <a:spcBef>
                  <a:spcPct val="0"/>
                </a:spcBef>
                <a:spcAft>
                  <a:spcPct val="15000"/>
                </a:spcAft>
                <a:buChar char="•"/>
              </a:pPr>
              <a:r>
                <a:rPr lang="en-US" sz="2000" kern="1200" dirty="0">
                  <a:latin typeface="Aptos Narrow" panose="020B0004020202020204" pitchFamily="34" charset="0"/>
                </a:rPr>
                <a:t>Fully funded Epidemiologists</a:t>
              </a:r>
            </a:p>
          </p:txBody>
        </p:sp>
        <p:sp>
          <p:nvSpPr>
            <p:cNvPr id="16" name="Freeform: Shape 15">
              <a:extLst>
                <a:ext uri="{FF2B5EF4-FFF2-40B4-BE49-F238E27FC236}">
                  <a16:creationId xmlns:a16="http://schemas.microsoft.com/office/drawing/2014/main" id="{7A48ED7A-3550-B37C-D330-F634182F60AC}"/>
                </a:ext>
              </a:extLst>
            </p:cNvPr>
            <p:cNvSpPr/>
            <p:nvPr/>
          </p:nvSpPr>
          <p:spPr>
            <a:xfrm>
              <a:off x="8369646" y="1535907"/>
              <a:ext cx="3552572" cy="1408424"/>
            </a:xfrm>
            <a:prstGeom prst="round2SameRect">
              <a:avLst/>
            </a:prstGeom>
            <a:solidFill>
              <a:schemeClr val="accent6">
                <a:lumMod val="50000"/>
              </a:schemeClr>
            </a:solidFill>
          </p:spPr>
          <p:style>
            <a:lnRef idx="1">
              <a:schemeClr val="accent5">
                <a:hueOff val="-12152150"/>
                <a:satOff val="-826"/>
                <a:lumOff val="1961"/>
                <a:alphaOff val="0"/>
              </a:schemeClr>
            </a:lnRef>
            <a:fillRef idx="3">
              <a:scrgbClr r="0" g="0" b="0"/>
            </a:fillRef>
            <a:effectRef idx="3">
              <a:schemeClr val="accent5">
                <a:hueOff val="-12152150"/>
                <a:satOff val="-826"/>
                <a:lumOff val="1961"/>
                <a:alphaOff val="0"/>
              </a:schemeClr>
            </a:effectRef>
            <a:fontRef idx="minor">
              <a:schemeClr val="lt1"/>
            </a:fontRef>
          </p:style>
          <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600" kern="1200" dirty="0"/>
                <a:t>RURAL &amp; REGIONAL SYSTEM DEVELOPMENT</a:t>
              </a:r>
            </a:p>
          </p:txBody>
        </p:sp>
        <p:sp>
          <p:nvSpPr>
            <p:cNvPr id="17" name="Freeform: Shape 16">
              <a:extLst>
                <a:ext uri="{FF2B5EF4-FFF2-40B4-BE49-F238E27FC236}">
                  <a16:creationId xmlns:a16="http://schemas.microsoft.com/office/drawing/2014/main" id="{F8930EA2-3430-6FF1-77B5-44F0BB19ABD1}"/>
                </a:ext>
              </a:extLst>
            </p:cNvPr>
            <p:cNvSpPr/>
            <p:nvPr/>
          </p:nvSpPr>
          <p:spPr>
            <a:xfrm>
              <a:off x="8369646" y="2944331"/>
              <a:ext cx="3552572" cy="3304980"/>
            </a:xfrm>
            <a:prstGeom prst="rect">
              <a:avLst/>
            </a:prstGeom>
            <a:solidFill>
              <a:schemeClr val="bg1">
                <a:alpha val="90000"/>
              </a:schemeClr>
            </a:solidFill>
          </p:spPr>
          <p:style>
            <a:lnRef idx="1">
              <a:schemeClr val="accent5">
                <a:tint val="40000"/>
                <a:alpha val="90000"/>
                <a:hueOff val="-11944666"/>
                <a:satOff val="2667"/>
                <a:lumOff val="401"/>
                <a:alphaOff val="0"/>
              </a:schemeClr>
            </a:lnRef>
            <a:fillRef idx="1">
              <a:scrgbClr r="0" g="0" b="0"/>
            </a:fillRef>
            <a:effectRef idx="2">
              <a:schemeClr val="accent5">
                <a:tint val="40000"/>
                <a:alpha val="90000"/>
                <a:hueOff val="-11944666"/>
                <a:satOff val="2667"/>
                <a:lumOff val="401"/>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Char char="•"/>
              </a:pPr>
              <a:r>
                <a:rPr lang="en-US" sz="2000" kern="1200" dirty="0">
                  <a:latin typeface="Aptos Narrow" panose="020B0004020202020204" pitchFamily="34" charset="0"/>
                </a:rPr>
                <a:t>Strengthen rural coordination and referral pathways</a:t>
              </a:r>
            </a:p>
            <a:p>
              <a:pPr marL="228600" lvl="1" indent="-228600" algn="ctr" defTabSz="889000">
                <a:lnSpc>
                  <a:spcPct val="90000"/>
                </a:lnSpc>
                <a:spcBef>
                  <a:spcPct val="0"/>
                </a:spcBef>
                <a:spcAft>
                  <a:spcPct val="15000"/>
                </a:spcAft>
                <a:buChar char="•"/>
              </a:pPr>
              <a:endParaRPr lang="en-US" sz="2000" kern="1200" dirty="0">
                <a:latin typeface="Aptos Narrow" panose="020B0004020202020204" pitchFamily="34" charset="0"/>
              </a:endParaRPr>
            </a:p>
            <a:p>
              <a:pPr marL="228600" lvl="1" indent="-228600" algn="ctr" defTabSz="889000">
                <a:lnSpc>
                  <a:spcPct val="90000"/>
                </a:lnSpc>
                <a:spcBef>
                  <a:spcPct val="0"/>
                </a:spcBef>
                <a:spcAft>
                  <a:spcPct val="15000"/>
                </a:spcAft>
                <a:buChar char="•"/>
              </a:pPr>
              <a:r>
                <a:rPr lang="en-US" sz="2000" kern="1200" dirty="0">
                  <a:latin typeface="Aptos Narrow" panose="020B0004020202020204" pitchFamily="34" charset="0"/>
                </a:rPr>
                <a:t>Ensure ALL Georgians have access to specialty care centers</a:t>
              </a:r>
            </a:p>
          </p:txBody>
        </p:sp>
      </p:grpSp>
      <p:sp>
        <p:nvSpPr>
          <p:cNvPr id="18" name="Rectangle: Rounded Corners 17">
            <a:extLst>
              <a:ext uri="{FF2B5EF4-FFF2-40B4-BE49-F238E27FC236}">
                <a16:creationId xmlns:a16="http://schemas.microsoft.com/office/drawing/2014/main" id="{8D413171-242B-8555-2F06-8FAD5783416D}"/>
              </a:ext>
            </a:extLst>
          </p:cNvPr>
          <p:cNvSpPr/>
          <p:nvPr/>
        </p:nvSpPr>
        <p:spPr>
          <a:xfrm>
            <a:off x="266137" y="5849596"/>
            <a:ext cx="11668065" cy="886256"/>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i="1" dirty="0"/>
              <a:t>GEORGIA HAS BUILT THE FOUNDATION.</a:t>
            </a:r>
          </a:p>
          <a:p>
            <a:pPr algn="ctr"/>
            <a:r>
              <a:rPr lang="en-US" sz="2400" dirty="0"/>
              <a:t>NOW WE NEED THE CAPACITY TO SUSTAIN IT, MEASURE IT, AND TAKE IT FURTHER</a:t>
            </a:r>
          </a:p>
        </p:txBody>
      </p:sp>
      <p:pic>
        <p:nvPicPr>
          <p:cNvPr id="22" name="Graphic 21" descr="Bar chart with solid fill">
            <a:extLst>
              <a:ext uri="{FF2B5EF4-FFF2-40B4-BE49-F238E27FC236}">
                <a16:creationId xmlns:a16="http://schemas.microsoft.com/office/drawing/2014/main" id="{A48684C8-4751-BF00-727C-83CD6798558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526820" y="4651416"/>
            <a:ext cx="1138360" cy="1138360"/>
          </a:xfrm>
          <a:prstGeom prst="rect">
            <a:avLst/>
          </a:prstGeom>
        </p:spPr>
      </p:pic>
      <p:pic>
        <p:nvPicPr>
          <p:cNvPr id="24" name="Graphic 23" descr="Money with solid fill">
            <a:extLst>
              <a:ext uri="{FF2B5EF4-FFF2-40B4-BE49-F238E27FC236}">
                <a16:creationId xmlns:a16="http://schemas.microsoft.com/office/drawing/2014/main" id="{60F3AF54-A5A7-3872-2309-E58F966923C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70830" y="4815555"/>
            <a:ext cx="914400" cy="914400"/>
          </a:xfrm>
          <a:prstGeom prst="rect">
            <a:avLst/>
          </a:prstGeom>
        </p:spPr>
      </p:pic>
      <p:pic>
        <p:nvPicPr>
          <p:cNvPr id="26" name="Graphic 25" descr="Marker outline">
            <a:extLst>
              <a:ext uri="{FF2B5EF4-FFF2-40B4-BE49-F238E27FC236}">
                <a16:creationId xmlns:a16="http://schemas.microsoft.com/office/drawing/2014/main" id="{6D9A8A46-890D-79E8-40E6-8B904DECF7D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06769" y="4815555"/>
            <a:ext cx="914400" cy="914400"/>
          </a:xfrm>
          <a:prstGeom prst="rect">
            <a:avLst/>
          </a:prstGeom>
        </p:spPr>
      </p:pic>
    </p:spTree>
    <p:extLst>
      <p:ext uri="{BB962C8B-B14F-4D97-AF65-F5344CB8AC3E}">
        <p14:creationId xmlns:p14="http://schemas.microsoft.com/office/powerpoint/2010/main" val="1172336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6DAC9F-9615-562A-5B0F-24BB7EE18E3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81140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pic>
        <p:nvPicPr>
          <p:cNvPr id="2" name="Image 0" descr="/mnt/data/source_media1/ppt/media/image6.png"/>
          <p:cNvPicPr>
            <a:picLocks noChangeAspect="1"/>
          </p:cNvPicPr>
          <p:nvPr/>
        </p:nvPicPr>
        <p:blipFill>
          <a:blip r:embed="rId3"/>
          <a:stretch>
            <a:fillRect/>
          </a:stretch>
        </p:blipFill>
        <p:spPr>
          <a:xfrm>
            <a:off x="367281" y="45720"/>
            <a:ext cx="11454390" cy="6446520"/>
          </a:xfrm>
          <a:prstGeom prst="rect">
            <a:avLst/>
          </a:prstGeom>
        </p:spPr>
      </p:pic>
      <p:sp>
        <p:nvSpPr>
          <p:cNvPr id="3" name="Text 0"/>
          <p:cNvSpPr/>
          <p:nvPr/>
        </p:nvSpPr>
        <p:spPr>
          <a:xfrm>
            <a:off x="502920" y="6565392"/>
            <a:ext cx="11155680" cy="155448"/>
          </a:xfrm>
          <a:prstGeom prst="rect">
            <a:avLst/>
          </a:prstGeom>
          <a:noFill/>
          <a:ln/>
        </p:spPr>
        <p:txBody>
          <a:bodyPr wrap="square" lIns="0" tIns="0" rIns="0" bIns="0" rtlCol="0" anchor="ctr">
            <a:normAutofit/>
          </a:bodyPr>
          <a:lstStyle/>
          <a:p>
            <a:pPr marL="0" indent="0" algn="ctr">
              <a:buNone/>
            </a:pPr>
            <a:r>
              <a:rPr lang="en-US" sz="620" dirty="0">
                <a:solidFill>
                  <a:srgbClr val="5E6C7B"/>
                </a:solidFill>
              </a:rPr>
              <a:t>Source note: Published cost estimates vary by program and product; examples include ~$925 per patient and $500–$1,000+ per transfusion. Costs are generally not separately reimbursed under current ambulance payment structures.</a:t>
            </a:r>
            <a:endParaRPr lang="en-US" sz="62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2">
    <p:bg>
      <p:bgPr>
        <a:solidFill>
          <a:srgbClr val="082B57"/>
        </a:solidFill>
        <a:effectLst/>
      </p:bgPr>
    </p:bg>
    <p:spTree>
      <p:nvGrpSpPr>
        <p:cNvPr id="1" name=""/>
        <p:cNvGrpSpPr/>
        <p:nvPr/>
      </p:nvGrpSpPr>
      <p:grpSpPr>
        <a:xfrm>
          <a:off x="0" y="0"/>
          <a:ext cx="0" cy="0"/>
          <a:chOff x="0" y="0"/>
          <a:chExt cx="0" cy="0"/>
        </a:xfrm>
      </p:grpSpPr>
      <p:sp>
        <p:nvSpPr>
          <p:cNvPr id="2" name="Text 0"/>
          <p:cNvSpPr/>
          <p:nvPr/>
        </p:nvSpPr>
        <p:spPr>
          <a:xfrm>
            <a:off x="594360" y="640080"/>
            <a:ext cx="10881360" cy="475488"/>
          </a:xfrm>
          <a:prstGeom prst="rect">
            <a:avLst/>
          </a:prstGeom>
          <a:noFill/>
          <a:ln/>
        </p:spPr>
        <p:txBody>
          <a:bodyPr wrap="square" lIns="0" tIns="0" rIns="0" bIns="0" rtlCol="0" anchor="ctr">
            <a:normAutofit/>
          </a:bodyPr>
          <a:lstStyle/>
          <a:p>
            <a:pPr marL="0" indent="0">
              <a:buNone/>
            </a:pPr>
            <a:r>
              <a:rPr lang="en-US" sz="3000" b="1" dirty="0">
                <a:solidFill>
                  <a:srgbClr val="FFFFFF"/>
                </a:solidFill>
                <a:latin typeface="Aptos Display" pitchFamily="34" charset="0"/>
                <a:ea typeface="Aptos Display" pitchFamily="34" charset="-122"/>
                <a:cs typeface="Aptos Display" pitchFamily="34" charset="-120"/>
              </a:rPr>
              <a:t>Action Agenda for a Sustainable EMS System</a:t>
            </a:r>
            <a:endParaRPr lang="en-US" sz="3000" dirty="0"/>
          </a:p>
        </p:txBody>
      </p:sp>
      <p:sp>
        <p:nvSpPr>
          <p:cNvPr id="3" name="Text 1"/>
          <p:cNvSpPr/>
          <p:nvPr/>
        </p:nvSpPr>
        <p:spPr>
          <a:xfrm>
            <a:off x="685800" y="1234440"/>
            <a:ext cx="10789920" cy="384048"/>
          </a:xfrm>
          <a:prstGeom prst="rect">
            <a:avLst/>
          </a:prstGeom>
          <a:noFill/>
          <a:ln/>
        </p:spPr>
        <p:txBody>
          <a:bodyPr wrap="square" lIns="0" tIns="0" rIns="0" bIns="0" rtlCol="0" anchor="ctr">
            <a:normAutofit fontScale="92500" lnSpcReduction="20000"/>
          </a:bodyPr>
          <a:lstStyle/>
          <a:p>
            <a:pPr marL="0" indent="0">
              <a:buNone/>
            </a:pPr>
            <a:r>
              <a:rPr lang="en-US" sz="1500" dirty="0">
                <a:solidFill>
                  <a:srgbClr val="DCEBFA"/>
                </a:solidFill>
              </a:rPr>
              <a:t>When someone calls 911, the question is not whether an ambulance exists. The question is whether it is staffed, equipped, funded and ready to respond, and available to respond!</a:t>
            </a:r>
            <a:endParaRPr lang="en-US" sz="1500" dirty="0"/>
          </a:p>
        </p:txBody>
      </p:sp>
      <p:sp>
        <p:nvSpPr>
          <p:cNvPr id="4" name="Shape 2"/>
          <p:cNvSpPr/>
          <p:nvPr/>
        </p:nvSpPr>
        <p:spPr>
          <a:xfrm>
            <a:off x="868680" y="1993392"/>
            <a:ext cx="10424160" cy="3520440"/>
          </a:xfrm>
          <a:prstGeom prst="roundRect">
            <a:avLst>
              <a:gd name="adj" fmla="val 3117"/>
            </a:avLst>
          </a:prstGeom>
          <a:solidFill>
            <a:srgbClr val="FFFFFF"/>
          </a:solidFill>
          <a:ln w="10160">
            <a:solidFill>
              <a:srgbClr val="FFFFFF"/>
            </a:solidFill>
            <a:prstDash val="solid"/>
          </a:ln>
          <a:effectLst>
            <a:outerShdw blurRad="12700" dist="12700" dir="2700000" algn="bl" rotWithShape="0">
              <a:srgbClr val="5F6B7A">
                <a:alpha val="12000"/>
              </a:srgbClr>
            </a:outerShdw>
          </a:effectLst>
        </p:spPr>
        <p:txBody>
          <a:bodyPr/>
          <a:lstStyle/>
          <a:p>
            <a:endParaRPr lang="en-US"/>
          </a:p>
        </p:txBody>
      </p:sp>
      <p:sp>
        <p:nvSpPr>
          <p:cNvPr id="5" name="Text 3"/>
          <p:cNvSpPr/>
          <p:nvPr/>
        </p:nvSpPr>
        <p:spPr>
          <a:xfrm>
            <a:off x="1143000" y="2304288"/>
            <a:ext cx="164592" cy="164592"/>
          </a:xfrm>
          <a:prstGeom prst="rect">
            <a:avLst/>
          </a:prstGeom>
          <a:noFill/>
          <a:ln/>
        </p:spPr>
        <p:txBody>
          <a:bodyPr wrap="square" lIns="0" tIns="0" rIns="0" bIns="0" rtlCol="0" anchor="ctr"/>
          <a:lstStyle/>
          <a:p>
            <a:pPr marL="0" indent="0">
              <a:buNone/>
            </a:pPr>
            <a:r>
              <a:rPr lang="en-US" sz="1540" b="1" dirty="0">
                <a:solidFill>
                  <a:srgbClr val="C4122F"/>
                </a:solidFill>
              </a:rPr>
              <a:t>•</a:t>
            </a:r>
            <a:endParaRPr lang="en-US" sz="1540" dirty="0"/>
          </a:p>
        </p:txBody>
      </p:sp>
      <p:sp>
        <p:nvSpPr>
          <p:cNvPr id="6" name="Text 4"/>
          <p:cNvSpPr/>
          <p:nvPr/>
        </p:nvSpPr>
        <p:spPr>
          <a:xfrm>
            <a:off x="1399032" y="2331720"/>
            <a:ext cx="9573768" cy="320040"/>
          </a:xfrm>
          <a:prstGeom prst="rect">
            <a:avLst/>
          </a:prstGeom>
          <a:noFill/>
          <a:ln/>
        </p:spPr>
        <p:txBody>
          <a:bodyPr wrap="square" lIns="0" tIns="0" rIns="0" bIns="0" rtlCol="0" anchor="ctr">
            <a:normAutofit/>
          </a:bodyPr>
          <a:lstStyle/>
          <a:p>
            <a:pPr marL="0" indent="0">
              <a:buNone/>
            </a:pPr>
            <a:r>
              <a:rPr lang="en-US" sz="1240" dirty="0">
                <a:solidFill>
                  <a:srgbClr val="111827"/>
                </a:solidFill>
              </a:rPr>
              <a:t>Fully support the Rural Health Transformation EMS workforce programs and plan for sustainability after the initial 5-year grant.</a:t>
            </a:r>
            <a:endParaRPr lang="en-US" sz="1240" dirty="0"/>
          </a:p>
        </p:txBody>
      </p:sp>
      <p:sp>
        <p:nvSpPr>
          <p:cNvPr id="7" name="Text 5"/>
          <p:cNvSpPr/>
          <p:nvPr/>
        </p:nvSpPr>
        <p:spPr>
          <a:xfrm>
            <a:off x="1143000" y="2679192"/>
            <a:ext cx="164592" cy="164592"/>
          </a:xfrm>
          <a:prstGeom prst="rect">
            <a:avLst/>
          </a:prstGeom>
          <a:noFill/>
          <a:ln/>
        </p:spPr>
        <p:txBody>
          <a:bodyPr wrap="square" lIns="0" tIns="0" rIns="0" bIns="0" rtlCol="0" anchor="ctr"/>
          <a:lstStyle/>
          <a:p>
            <a:pPr marL="0" indent="0">
              <a:buNone/>
            </a:pPr>
            <a:r>
              <a:rPr lang="en-US" sz="1540" b="1" dirty="0">
                <a:solidFill>
                  <a:srgbClr val="C4122F"/>
                </a:solidFill>
              </a:rPr>
              <a:t>•</a:t>
            </a:r>
            <a:endParaRPr lang="en-US" sz="1540" dirty="0"/>
          </a:p>
        </p:txBody>
      </p:sp>
      <p:sp>
        <p:nvSpPr>
          <p:cNvPr id="8" name="Text 6"/>
          <p:cNvSpPr/>
          <p:nvPr/>
        </p:nvSpPr>
        <p:spPr>
          <a:xfrm>
            <a:off x="1399032" y="2706624"/>
            <a:ext cx="9573768" cy="320040"/>
          </a:xfrm>
          <a:prstGeom prst="rect">
            <a:avLst/>
          </a:prstGeom>
          <a:noFill/>
          <a:ln/>
        </p:spPr>
        <p:txBody>
          <a:bodyPr wrap="square" lIns="0" tIns="0" rIns="0" bIns="0" rtlCol="0" anchor="ctr">
            <a:normAutofit/>
          </a:bodyPr>
          <a:lstStyle/>
          <a:p>
            <a:pPr marL="0" indent="0">
              <a:buNone/>
            </a:pPr>
            <a:r>
              <a:rPr lang="en-US" sz="1240" dirty="0">
                <a:solidFill>
                  <a:srgbClr val="111827"/>
                </a:solidFill>
              </a:rPr>
              <a:t>Create a permanent statewide EMS workforce and readiness funding mechanism.</a:t>
            </a:r>
            <a:endParaRPr lang="en-US" sz="1240" dirty="0"/>
          </a:p>
        </p:txBody>
      </p:sp>
      <p:sp>
        <p:nvSpPr>
          <p:cNvPr id="9" name="Text 7"/>
          <p:cNvSpPr/>
          <p:nvPr/>
        </p:nvSpPr>
        <p:spPr>
          <a:xfrm>
            <a:off x="1143000" y="3054096"/>
            <a:ext cx="164592" cy="164592"/>
          </a:xfrm>
          <a:prstGeom prst="rect">
            <a:avLst/>
          </a:prstGeom>
          <a:noFill/>
          <a:ln/>
        </p:spPr>
        <p:txBody>
          <a:bodyPr wrap="square" lIns="0" tIns="0" rIns="0" bIns="0" rtlCol="0" anchor="ctr"/>
          <a:lstStyle/>
          <a:p>
            <a:pPr marL="0" indent="0">
              <a:buNone/>
            </a:pPr>
            <a:r>
              <a:rPr lang="en-US" sz="1540" b="1" dirty="0">
                <a:solidFill>
                  <a:srgbClr val="C4122F"/>
                </a:solidFill>
              </a:rPr>
              <a:t>•</a:t>
            </a:r>
            <a:endParaRPr lang="en-US" sz="1540" dirty="0"/>
          </a:p>
        </p:txBody>
      </p:sp>
      <p:sp>
        <p:nvSpPr>
          <p:cNvPr id="10" name="Text 8"/>
          <p:cNvSpPr/>
          <p:nvPr/>
        </p:nvSpPr>
        <p:spPr>
          <a:xfrm>
            <a:off x="1399032" y="3081528"/>
            <a:ext cx="9573768" cy="320040"/>
          </a:xfrm>
          <a:prstGeom prst="rect">
            <a:avLst/>
          </a:prstGeom>
          <a:noFill/>
          <a:ln/>
        </p:spPr>
        <p:txBody>
          <a:bodyPr wrap="square" lIns="0" tIns="0" rIns="0" bIns="0" rtlCol="0" anchor="ctr">
            <a:normAutofit/>
          </a:bodyPr>
          <a:lstStyle/>
          <a:p>
            <a:pPr marL="0" indent="0">
              <a:buNone/>
            </a:pPr>
            <a:r>
              <a:rPr lang="en-US" sz="1240" dirty="0">
                <a:solidFill>
                  <a:srgbClr val="111827"/>
                </a:solidFill>
              </a:rPr>
              <a:t>Improve Medicaid and commercial reimbursement, including direct payment to EMS.</a:t>
            </a:r>
            <a:endParaRPr lang="en-US" sz="1240" dirty="0"/>
          </a:p>
        </p:txBody>
      </p:sp>
      <p:sp>
        <p:nvSpPr>
          <p:cNvPr id="11" name="Text 9"/>
          <p:cNvSpPr/>
          <p:nvPr/>
        </p:nvSpPr>
        <p:spPr>
          <a:xfrm>
            <a:off x="1143000" y="3429000"/>
            <a:ext cx="164592" cy="164592"/>
          </a:xfrm>
          <a:prstGeom prst="rect">
            <a:avLst/>
          </a:prstGeom>
          <a:noFill/>
          <a:ln/>
        </p:spPr>
        <p:txBody>
          <a:bodyPr wrap="square" lIns="0" tIns="0" rIns="0" bIns="0" rtlCol="0" anchor="ctr"/>
          <a:lstStyle/>
          <a:p>
            <a:pPr marL="0" indent="0">
              <a:buNone/>
            </a:pPr>
            <a:r>
              <a:rPr lang="en-US" sz="1540" b="1" dirty="0">
                <a:solidFill>
                  <a:srgbClr val="C4122F"/>
                </a:solidFill>
              </a:rPr>
              <a:t>•</a:t>
            </a:r>
            <a:endParaRPr lang="en-US" sz="1540" dirty="0"/>
          </a:p>
        </p:txBody>
      </p:sp>
      <p:sp>
        <p:nvSpPr>
          <p:cNvPr id="12" name="Text 10"/>
          <p:cNvSpPr/>
          <p:nvPr/>
        </p:nvSpPr>
        <p:spPr>
          <a:xfrm>
            <a:off x="1399032" y="3456432"/>
            <a:ext cx="9573768" cy="320040"/>
          </a:xfrm>
          <a:prstGeom prst="rect">
            <a:avLst/>
          </a:prstGeom>
          <a:noFill/>
          <a:ln/>
        </p:spPr>
        <p:txBody>
          <a:bodyPr wrap="square" lIns="0" tIns="0" rIns="0" bIns="0" rtlCol="0" anchor="ctr">
            <a:normAutofit/>
          </a:bodyPr>
          <a:lstStyle/>
          <a:p>
            <a:pPr marL="0" indent="0">
              <a:buNone/>
            </a:pPr>
            <a:r>
              <a:rPr lang="en-US" sz="1240" dirty="0">
                <a:solidFill>
                  <a:srgbClr val="111827"/>
                </a:solidFill>
              </a:rPr>
              <a:t>Fund readiness and preparedness — not just transportation.</a:t>
            </a:r>
            <a:endParaRPr lang="en-US" sz="1240" dirty="0"/>
          </a:p>
        </p:txBody>
      </p:sp>
      <p:sp>
        <p:nvSpPr>
          <p:cNvPr id="13" name="Text 11"/>
          <p:cNvSpPr/>
          <p:nvPr/>
        </p:nvSpPr>
        <p:spPr>
          <a:xfrm>
            <a:off x="1143000" y="3803904"/>
            <a:ext cx="164592" cy="164592"/>
          </a:xfrm>
          <a:prstGeom prst="rect">
            <a:avLst/>
          </a:prstGeom>
          <a:noFill/>
          <a:ln/>
        </p:spPr>
        <p:txBody>
          <a:bodyPr wrap="square" lIns="0" tIns="0" rIns="0" bIns="0" rtlCol="0" anchor="ctr"/>
          <a:lstStyle/>
          <a:p>
            <a:pPr marL="0" indent="0">
              <a:buNone/>
            </a:pPr>
            <a:r>
              <a:rPr lang="en-US" sz="1540" b="1" dirty="0">
                <a:solidFill>
                  <a:srgbClr val="C4122F"/>
                </a:solidFill>
              </a:rPr>
              <a:t>•</a:t>
            </a:r>
            <a:endParaRPr lang="en-US" sz="1540" dirty="0"/>
          </a:p>
        </p:txBody>
      </p:sp>
      <p:sp>
        <p:nvSpPr>
          <p:cNvPr id="14" name="Text 12"/>
          <p:cNvSpPr/>
          <p:nvPr/>
        </p:nvSpPr>
        <p:spPr>
          <a:xfrm>
            <a:off x="1399032" y="3831336"/>
            <a:ext cx="9573768" cy="320040"/>
          </a:xfrm>
          <a:prstGeom prst="rect">
            <a:avLst/>
          </a:prstGeom>
          <a:noFill/>
          <a:ln/>
        </p:spPr>
        <p:txBody>
          <a:bodyPr wrap="square" lIns="0" tIns="0" rIns="0" bIns="0" rtlCol="0" anchor="ctr">
            <a:normAutofit/>
          </a:bodyPr>
          <a:lstStyle/>
          <a:p>
            <a:pPr marL="0" indent="0">
              <a:buNone/>
            </a:pPr>
            <a:r>
              <a:rPr lang="en-US" sz="1240" dirty="0">
                <a:solidFill>
                  <a:srgbClr val="111827"/>
                </a:solidFill>
              </a:rPr>
              <a:t>Create funding sources to implement and sustain pre-hospital blood administration.</a:t>
            </a:r>
            <a:endParaRPr lang="en-US" sz="1240" dirty="0"/>
          </a:p>
        </p:txBody>
      </p:sp>
      <p:sp>
        <p:nvSpPr>
          <p:cNvPr id="15" name="Text 13"/>
          <p:cNvSpPr/>
          <p:nvPr/>
        </p:nvSpPr>
        <p:spPr>
          <a:xfrm>
            <a:off x="1143000" y="4178808"/>
            <a:ext cx="164592" cy="164592"/>
          </a:xfrm>
          <a:prstGeom prst="rect">
            <a:avLst/>
          </a:prstGeom>
          <a:noFill/>
          <a:ln/>
        </p:spPr>
        <p:txBody>
          <a:bodyPr wrap="square" lIns="0" tIns="0" rIns="0" bIns="0" rtlCol="0" anchor="ctr"/>
          <a:lstStyle/>
          <a:p>
            <a:pPr marL="0" indent="0">
              <a:buNone/>
            </a:pPr>
            <a:r>
              <a:rPr lang="en-US" sz="1540" b="1" dirty="0">
                <a:solidFill>
                  <a:srgbClr val="C4122F"/>
                </a:solidFill>
              </a:rPr>
              <a:t>•</a:t>
            </a:r>
            <a:endParaRPr lang="en-US" sz="1540" dirty="0"/>
          </a:p>
        </p:txBody>
      </p:sp>
      <p:sp>
        <p:nvSpPr>
          <p:cNvPr id="16" name="Text 14"/>
          <p:cNvSpPr/>
          <p:nvPr/>
        </p:nvSpPr>
        <p:spPr>
          <a:xfrm>
            <a:off x="1399032" y="4206240"/>
            <a:ext cx="9573768" cy="320040"/>
          </a:xfrm>
          <a:prstGeom prst="rect">
            <a:avLst/>
          </a:prstGeom>
          <a:noFill/>
          <a:ln/>
        </p:spPr>
        <p:txBody>
          <a:bodyPr wrap="square" lIns="0" tIns="0" rIns="0" bIns="0" rtlCol="0" anchor="ctr">
            <a:normAutofit/>
          </a:bodyPr>
          <a:lstStyle/>
          <a:p>
            <a:pPr marL="0" indent="0">
              <a:buNone/>
            </a:pPr>
            <a:r>
              <a:rPr lang="en-US" sz="1240" dirty="0">
                <a:solidFill>
                  <a:srgbClr val="111827"/>
                </a:solidFill>
              </a:rPr>
              <a:t>Support retention, compensation, benefits, leadership development and career ladders.</a:t>
            </a:r>
            <a:endParaRPr lang="en-US" sz="1240" dirty="0"/>
          </a:p>
        </p:txBody>
      </p:sp>
      <p:sp>
        <p:nvSpPr>
          <p:cNvPr id="17" name="Text 15"/>
          <p:cNvSpPr/>
          <p:nvPr/>
        </p:nvSpPr>
        <p:spPr>
          <a:xfrm>
            <a:off x="1143000" y="4553712"/>
            <a:ext cx="164592" cy="164592"/>
          </a:xfrm>
          <a:prstGeom prst="rect">
            <a:avLst/>
          </a:prstGeom>
          <a:noFill/>
          <a:ln/>
        </p:spPr>
        <p:txBody>
          <a:bodyPr wrap="square" lIns="0" tIns="0" rIns="0" bIns="0" rtlCol="0" anchor="ctr"/>
          <a:lstStyle/>
          <a:p>
            <a:pPr marL="0" indent="0">
              <a:buNone/>
            </a:pPr>
            <a:r>
              <a:rPr lang="en-US" sz="1540" b="1" dirty="0">
                <a:solidFill>
                  <a:srgbClr val="C4122F"/>
                </a:solidFill>
              </a:rPr>
              <a:t>•</a:t>
            </a:r>
            <a:endParaRPr lang="en-US" sz="1540" dirty="0"/>
          </a:p>
        </p:txBody>
      </p:sp>
      <p:sp>
        <p:nvSpPr>
          <p:cNvPr id="18" name="Text 16"/>
          <p:cNvSpPr/>
          <p:nvPr/>
        </p:nvSpPr>
        <p:spPr>
          <a:xfrm>
            <a:off x="1399032" y="4581144"/>
            <a:ext cx="9573768" cy="320040"/>
          </a:xfrm>
          <a:prstGeom prst="rect">
            <a:avLst/>
          </a:prstGeom>
          <a:noFill/>
          <a:ln/>
        </p:spPr>
        <p:txBody>
          <a:bodyPr wrap="square" lIns="0" tIns="0" rIns="0" bIns="0" rtlCol="0" anchor="ctr">
            <a:normAutofit/>
          </a:bodyPr>
          <a:lstStyle/>
          <a:p>
            <a:pPr marL="0" indent="0">
              <a:buNone/>
            </a:pPr>
            <a:r>
              <a:rPr lang="en-US" sz="1240" dirty="0">
                <a:solidFill>
                  <a:srgbClr val="111827"/>
                </a:solidFill>
              </a:rPr>
              <a:t>Address hospital offload delays and unnecessary loss of ambulance hours.</a:t>
            </a:r>
            <a:endParaRPr lang="en-US" sz="1240" dirty="0"/>
          </a:p>
        </p:txBody>
      </p:sp>
      <p:sp>
        <p:nvSpPr>
          <p:cNvPr id="19" name="Shape 17"/>
          <p:cNvSpPr/>
          <p:nvPr/>
        </p:nvSpPr>
        <p:spPr>
          <a:xfrm>
            <a:off x="868680" y="5879592"/>
            <a:ext cx="10424160" cy="0"/>
          </a:xfrm>
          <a:prstGeom prst="line">
            <a:avLst/>
          </a:prstGeom>
          <a:noFill/>
          <a:ln w="31750">
            <a:solidFill>
              <a:srgbClr val="C4122F"/>
            </a:solidFill>
            <a:prstDash val="solid"/>
          </a:ln>
        </p:spPr>
        <p:txBody>
          <a:bodyPr/>
          <a:lstStyle/>
          <a:p>
            <a:endParaRPr lang="en-US"/>
          </a:p>
        </p:txBody>
      </p:sp>
      <p:sp>
        <p:nvSpPr>
          <p:cNvPr id="20" name="Text 18"/>
          <p:cNvSpPr/>
          <p:nvPr/>
        </p:nvSpPr>
        <p:spPr>
          <a:xfrm>
            <a:off x="868680" y="6108192"/>
            <a:ext cx="5486400" cy="219456"/>
          </a:xfrm>
          <a:prstGeom prst="rect">
            <a:avLst/>
          </a:prstGeom>
          <a:noFill/>
          <a:ln/>
        </p:spPr>
        <p:txBody>
          <a:bodyPr wrap="square" lIns="0" tIns="0" rIns="0" bIns="0" rtlCol="0" anchor="ctr"/>
          <a:lstStyle/>
          <a:p>
            <a:pPr marL="0" indent="0">
              <a:buNone/>
            </a:pPr>
            <a:r>
              <a:rPr lang="en-US" sz="1500" b="1" dirty="0">
                <a:solidFill>
                  <a:srgbClr val="FFFFFF"/>
                </a:solidFill>
              </a:rPr>
              <a:t>Thank you — on behalf of GEMSA and GAPA</a:t>
            </a:r>
            <a:endParaRPr lang="en-US" sz="1500" dirty="0"/>
          </a:p>
        </p:txBody>
      </p:sp>
      <p:sp>
        <p:nvSpPr>
          <p:cNvPr id="21" name="Text 19"/>
          <p:cNvSpPr/>
          <p:nvPr/>
        </p:nvSpPr>
        <p:spPr>
          <a:xfrm>
            <a:off x="7315200" y="5961888"/>
            <a:ext cx="3977640" cy="438912"/>
          </a:xfrm>
          <a:prstGeom prst="rect">
            <a:avLst/>
          </a:prstGeom>
          <a:noFill/>
          <a:ln/>
        </p:spPr>
        <p:txBody>
          <a:bodyPr wrap="square" lIns="0" tIns="0" rIns="0" bIns="0" rtlCol="0" anchor="ctr">
            <a:normAutofit/>
          </a:bodyPr>
          <a:lstStyle/>
          <a:p>
            <a:pPr marL="0" indent="0" algn="r">
              <a:buNone/>
            </a:pPr>
            <a:r>
              <a:rPr lang="en-US" sz="1050" dirty="0">
                <a:solidFill>
                  <a:srgbClr val="DCEBFA"/>
                </a:solidFill>
              </a:rPr>
              <a:t>Chad Black • GEMSA Chairman of the Board</a:t>
            </a:r>
            <a:endParaRPr lang="en-US" sz="1050" dirty="0"/>
          </a:p>
          <a:p>
            <a:pPr marL="0" indent="0" algn="r">
              <a:buNone/>
            </a:pPr>
            <a:r>
              <a:rPr lang="en-US" sz="1050" dirty="0">
                <a:solidFill>
                  <a:srgbClr val="DCEBFA"/>
                </a:solidFill>
              </a:rPr>
              <a:t>Terence Ramotar • GAPA Chairman</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164592"/>
          </a:xfrm>
          <a:prstGeom prst="rect">
            <a:avLst/>
          </a:prstGeom>
          <a:solidFill>
            <a:srgbClr val="0F3D5E"/>
          </a:solidFill>
          <a:ln w="12700">
            <a:solidFill>
              <a:srgbClr val="0F3D5E"/>
            </a:solidFill>
            <a:prstDash val="solid"/>
          </a:ln>
        </p:spPr>
        <p:txBody>
          <a:bodyPr/>
          <a:lstStyle/>
          <a:p>
            <a:endParaRPr lang="en-US"/>
          </a:p>
        </p:txBody>
      </p:sp>
      <p:sp>
        <p:nvSpPr>
          <p:cNvPr id="3" name="Shape 1"/>
          <p:cNvSpPr/>
          <p:nvPr/>
        </p:nvSpPr>
        <p:spPr>
          <a:xfrm>
            <a:off x="0" y="6693408"/>
            <a:ext cx="12191695" cy="164592"/>
          </a:xfrm>
          <a:prstGeom prst="rect">
            <a:avLst/>
          </a:prstGeom>
          <a:solidFill>
            <a:srgbClr val="0F3D5E"/>
          </a:solidFill>
          <a:ln w="12700">
            <a:solidFill>
              <a:srgbClr val="0F3D5E"/>
            </a:solidFill>
            <a:prstDash val="solid"/>
          </a:ln>
        </p:spPr>
        <p:txBody>
          <a:bodyPr/>
          <a:lstStyle/>
          <a:p>
            <a:endParaRPr lang="en-US"/>
          </a:p>
        </p:txBody>
      </p:sp>
      <p:sp>
        <p:nvSpPr>
          <p:cNvPr id="4" name="Text 2"/>
          <p:cNvSpPr/>
          <p:nvPr/>
        </p:nvSpPr>
        <p:spPr>
          <a:xfrm>
            <a:off x="731520" y="777240"/>
            <a:ext cx="10698480" cy="822960"/>
          </a:xfrm>
          <a:prstGeom prst="rect">
            <a:avLst/>
          </a:prstGeom>
          <a:noFill/>
          <a:ln/>
        </p:spPr>
        <p:txBody>
          <a:bodyPr wrap="square" lIns="0" tIns="0" rIns="0" bIns="0" rtlCol="0" anchor="ctr"/>
          <a:lstStyle/>
          <a:p>
            <a:pPr marL="0" indent="0" algn="ctr">
              <a:buNone/>
            </a:pPr>
            <a:r>
              <a:rPr lang="en-US" sz="5000" b="1" dirty="0">
                <a:solidFill>
                  <a:srgbClr val="0F3D5E"/>
                </a:solidFill>
                <a:latin typeface="Aptos Display" pitchFamily="34" charset="0"/>
                <a:ea typeface="Aptos Display" pitchFamily="34" charset="-122"/>
                <a:cs typeface="Aptos Display" pitchFamily="34" charset="-120"/>
              </a:rPr>
              <a:t>Thank You</a:t>
            </a:r>
            <a:endParaRPr lang="en-US" sz="5000" dirty="0"/>
          </a:p>
        </p:txBody>
      </p:sp>
      <p:sp>
        <p:nvSpPr>
          <p:cNvPr id="5" name="Text 3"/>
          <p:cNvSpPr/>
          <p:nvPr/>
        </p:nvSpPr>
        <p:spPr>
          <a:xfrm>
            <a:off x="914400" y="1600200"/>
            <a:ext cx="10332720" cy="384048"/>
          </a:xfrm>
          <a:prstGeom prst="rect">
            <a:avLst/>
          </a:prstGeom>
          <a:noFill/>
          <a:ln/>
        </p:spPr>
        <p:txBody>
          <a:bodyPr wrap="square" lIns="0" tIns="0" rIns="0" bIns="0" rtlCol="0" anchor="ctr"/>
          <a:lstStyle/>
          <a:p>
            <a:pPr marL="0" indent="0" algn="ctr">
              <a:buNone/>
            </a:pPr>
            <a:r>
              <a:rPr lang="en-US" sz="1800" dirty="0">
                <a:solidFill>
                  <a:srgbClr val="385469"/>
                </a:solidFill>
                <a:latin typeface="Aptos" pitchFamily="34" charset="0"/>
                <a:ea typeface="Aptos" pitchFamily="34" charset="-122"/>
                <a:cs typeface="Aptos" pitchFamily="34" charset="-120"/>
              </a:rPr>
              <a:t>Georgia EMS Association (GEMSA)  •  Georgia Ambulance Providers Association (GAPA)</a:t>
            </a:r>
            <a:endParaRPr lang="en-US" sz="1800" dirty="0"/>
          </a:p>
        </p:txBody>
      </p:sp>
      <p:sp>
        <p:nvSpPr>
          <p:cNvPr id="6" name="Shape 4"/>
          <p:cNvSpPr/>
          <p:nvPr/>
        </p:nvSpPr>
        <p:spPr>
          <a:xfrm>
            <a:off x="6094476" y="2487168"/>
            <a:ext cx="0" cy="3063240"/>
          </a:xfrm>
          <a:prstGeom prst="line">
            <a:avLst/>
          </a:prstGeom>
          <a:noFill/>
          <a:ln w="15875">
            <a:solidFill>
              <a:srgbClr val="CAD7E0"/>
            </a:solidFill>
            <a:prstDash val="solid"/>
          </a:ln>
        </p:spPr>
        <p:txBody>
          <a:bodyPr/>
          <a:lstStyle/>
          <a:p>
            <a:endParaRPr lang="en-US"/>
          </a:p>
        </p:txBody>
      </p:sp>
      <p:sp>
        <p:nvSpPr>
          <p:cNvPr id="7" name="Text 5"/>
          <p:cNvSpPr/>
          <p:nvPr/>
        </p:nvSpPr>
        <p:spPr>
          <a:xfrm>
            <a:off x="868680" y="2743200"/>
            <a:ext cx="4754880" cy="438912"/>
          </a:xfrm>
          <a:prstGeom prst="rect">
            <a:avLst/>
          </a:prstGeom>
          <a:noFill/>
          <a:ln/>
        </p:spPr>
        <p:txBody>
          <a:bodyPr wrap="square" lIns="0" tIns="0" rIns="0" bIns="0" rtlCol="0" anchor="ctr"/>
          <a:lstStyle/>
          <a:p>
            <a:pPr marL="0" indent="0" algn="ctr">
              <a:buNone/>
            </a:pPr>
            <a:r>
              <a:rPr lang="en-US" sz="3000" b="1" dirty="0">
                <a:solidFill>
                  <a:srgbClr val="172A3A"/>
                </a:solidFill>
                <a:latin typeface="Aptos Display" pitchFamily="34" charset="0"/>
                <a:ea typeface="Aptos Display" pitchFamily="34" charset="-122"/>
                <a:cs typeface="Aptos Display" pitchFamily="34" charset="-120"/>
              </a:rPr>
              <a:t>Chad Black</a:t>
            </a:r>
            <a:endParaRPr lang="en-US" sz="3000" dirty="0"/>
          </a:p>
        </p:txBody>
      </p:sp>
      <p:sp>
        <p:nvSpPr>
          <p:cNvPr id="8" name="Text 6"/>
          <p:cNvSpPr/>
          <p:nvPr/>
        </p:nvSpPr>
        <p:spPr>
          <a:xfrm>
            <a:off x="868680" y="3273552"/>
            <a:ext cx="4754880" cy="320040"/>
          </a:xfrm>
          <a:prstGeom prst="rect">
            <a:avLst/>
          </a:prstGeom>
          <a:noFill/>
          <a:ln/>
        </p:spPr>
        <p:txBody>
          <a:bodyPr wrap="square" lIns="0" tIns="0" rIns="0" bIns="0" rtlCol="0" anchor="ctr"/>
          <a:lstStyle/>
          <a:p>
            <a:pPr marL="0" indent="0" algn="ctr">
              <a:buNone/>
            </a:pPr>
            <a:r>
              <a:rPr lang="en-US" sz="1800" b="1" dirty="0">
                <a:solidFill>
                  <a:srgbClr val="0F6B9A"/>
                </a:solidFill>
                <a:latin typeface="Aptos" pitchFamily="34" charset="0"/>
                <a:ea typeface="Aptos" pitchFamily="34" charset="-122"/>
                <a:cs typeface="Aptos" pitchFamily="34" charset="-120"/>
              </a:rPr>
              <a:t>GEMSA</a:t>
            </a:r>
            <a:endParaRPr lang="en-US" sz="1800" dirty="0"/>
          </a:p>
        </p:txBody>
      </p:sp>
      <p:sp>
        <p:nvSpPr>
          <p:cNvPr id="9" name="Text 7"/>
          <p:cNvSpPr/>
          <p:nvPr/>
        </p:nvSpPr>
        <p:spPr>
          <a:xfrm>
            <a:off x="868680" y="3840480"/>
            <a:ext cx="4754880" cy="411480"/>
          </a:xfrm>
          <a:prstGeom prst="rect">
            <a:avLst/>
          </a:prstGeom>
          <a:noFill/>
          <a:ln/>
        </p:spPr>
        <p:txBody>
          <a:bodyPr wrap="square" lIns="0" tIns="0" rIns="0" bIns="0" rtlCol="0" anchor="ctr"/>
          <a:lstStyle/>
          <a:p>
            <a:pPr marL="0" indent="0" algn="ctr">
              <a:buNone/>
            </a:pPr>
            <a:r>
              <a:rPr lang="en-US" sz="2200" dirty="0">
                <a:solidFill>
                  <a:srgbClr val="172A3A"/>
                </a:solidFill>
                <a:latin typeface="Aptos" pitchFamily="34" charset="0"/>
                <a:ea typeface="Aptos" pitchFamily="34" charset="-122"/>
                <a:cs typeface="Aptos" pitchFamily="34" charset="-120"/>
              </a:rPr>
              <a:t>770-530-4365</a:t>
            </a:r>
            <a:endParaRPr lang="en-US" sz="2200" dirty="0"/>
          </a:p>
        </p:txBody>
      </p:sp>
      <p:sp>
        <p:nvSpPr>
          <p:cNvPr id="10" name="Text 8"/>
          <p:cNvSpPr/>
          <p:nvPr/>
        </p:nvSpPr>
        <p:spPr>
          <a:xfrm>
            <a:off x="6565392" y="2743200"/>
            <a:ext cx="4754880" cy="438912"/>
          </a:xfrm>
          <a:prstGeom prst="rect">
            <a:avLst/>
          </a:prstGeom>
          <a:noFill/>
          <a:ln/>
        </p:spPr>
        <p:txBody>
          <a:bodyPr wrap="square" lIns="0" tIns="0" rIns="0" bIns="0" rtlCol="0" anchor="ctr"/>
          <a:lstStyle/>
          <a:p>
            <a:pPr marL="0" indent="0" algn="ctr">
              <a:buNone/>
            </a:pPr>
            <a:r>
              <a:rPr lang="en-US" sz="3000" b="1" dirty="0">
                <a:solidFill>
                  <a:srgbClr val="172A3A"/>
                </a:solidFill>
                <a:latin typeface="Aptos Display" pitchFamily="34" charset="0"/>
                <a:ea typeface="Aptos Display" pitchFamily="34" charset="-122"/>
                <a:cs typeface="Aptos Display" pitchFamily="34" charset="-120"/>
              </a:rPr>
              <a:t>Terence Ramotar</a:t>
            </a:r>
            <a:endParaRPr lang="en-US" sz="3000" dirty="0"/>
          </a:p>
        </p:txBody>
      </p:sp>
      <p:sp>
        <p:nvSpPr>
          <p:cNvPr id="11" name="Text 9"/>
          <p:cNvSpPr/>
          <p:nvPr/>
        </p:nvSpPr>
        <p:spPr>
          <a:xfrm>
            <a:off x="6565392" y="3273552"/>
            <a:ext cx="4754880" cy="320040"/>
          </a:xfrm>
          <a:prstGeom prst="rect">
            <a:avLst/>
          </a:prstGeom>
          <a:noFill/>
          <a:ln/>
        </p:spPr>
        <p:txBody>
          <a:bodyPr wrap="square" lIns="0" tIns="0" rIns="0" bIns="0" rtlCol="0" anchor="ctr"/>
          <a:lstStyle/>
          <a:p>
            <a:pPr marL="0" indent="0" algn="ctr">
              <a:buNone/>
            </a:pPr>
            <a:r>
              <a:rPr lang="en-US" sz="1800" b="1" dirty="0">
                <a:solidFill>
                  <a:srgbClr val="0F6B9A"/>
                </a:solidFill>
                <a:latin typeface="Aptos" pitchFamily="34" charset="0"/>
                <a:ea typeface="Aptos" pitchFamily="34" charset="-122"/>
                <a:cs typeface="Aptos" pitchFamily="34" charset="-120"/>
              </a:rPr>
              <a:t>GAPA</a:t>
            </a:r>
            <a:endParaRPr lang="en-US" sz="1800" dirty="0"/>
          </a:p>
        </p:txBody>
      </p:sp>
      <p:sp>
        <p:nvSpPr>
          <p:cNvPr id="12" name="Text 10"/>
          <p:cNvSpPr/>
          <p:nvPr/>
        </p:nvSpPr>
        <p:spPr>
          <a:xfrm>
            <a:off x="6565392" y="3840480"/>
            <a:ext cx="4754880" cy="411480"/>
          </a:xfrm>
          <a:prstGeom prst="rect">
            <a:avLst/>
          </a:prstGeom>
          <a:noFill/>
          <a:ln/>
        </p:spPr>
        <p:txBody>
          <a:bodyPr wrap="square" lIns="0" tIns="0" rIns="0" bIns="0" rtlCol="0" anchor="ctr"/>
          <a:lstStyle/>
          <a:p>
            <a:pPr marL="0" indent="0" algn="ctr">
              <a:buNone/>
            </a:pPr>
            <a:r>
              <a:rPr lang="en-US" sz="2200" dirty="0">
                <a:solidFill>
                  <a:srgbClr val="172A3A"/>
                </a:solidFill>
                <a:latin typeface="Aptos" pitchFamily="34" charset="0"/>
                <a:ea typeface="Aptos" pitchFamily="34" charset="-122"/>
                <a:cs typeface="Aptos" pitchFamily="34" charset="-120"/>
              </a:rPr>
              <a:t>786-574-1202</a:t>
            </a:r>
            <a:endParaRPr lang="en-US" sz="2200" dirty="0"/>
          </a:p>
        </p:txBody>
      </p:sp>
      <p:sp>
        <p:nvSpPr>
          <p:cNvPr id="13" name="Text 11"/>
          <p:cNvSpPr/>
          <p:nvPr/>
        </p:nvSpPr>
        <p:spPr>
          <a:xfrm>
            <a:off x="1051560" y="5779008"/>
            <a:ext cx="10104120" cy="347472"/>
          </a:xfrm>
          <a:prstGeom prst="rect">
            <a:avLst/>
          </a:prstGeom>
          <a:noFill/>
          <a:ln/>
        </p:spPr>
        <p:txBody>
          <a:bodyPr wrap="square" lIns="0" tIns="0" rIns="0" bIns="0" rtlCol="0" anchor="ctr"/>
          <a:lstStyle/>
          <a:p>
            <a:pPr marL="0" indent="0" algn="ctr">
              <a:buNone/>
            </a:pPr>
            <a:r>
              <a:rPr lang="en-US" sz="1500" i="1" dirty="0">
                <a:solidFill>
                  <a:srgbClr val="5C7280"/>
                </a:solidFill>
                <a:latin typeface="Aptos" pitchFamily="34" charset="0"/>
                <a:ea typeface="Aptos" pitchFamily="34" charset="-122"/>
                <a:cs typeface="Aptos" pitchFamily="34" charset="-120"/>
              </a:rPr>
              <a:t>House Blue Ribbon Study Committee on EMS  •  Augusta, Georgia  •  August 12</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56032"/>
            <a:ext cx="6217920" cy="201168"/>
          </a:xfrm>
          <a:prstGeom prst="rect">
            <a:avLst/>
          </a:prstGeom>
          <a:noFill/>
          <a:ln/>
        </p:spPr>
        <p:txBody>
          <a:bodyPr wrap="square" lIns="0" tIns="0" rIns="0" bIns="0" rtlCol="0" anchor="ctr"/>
          <a:lstStyle/>
          <a:p>
            <a:pPr marL="0" indent="0">
              <a:buNone/>
            </a:pPr>
            <a:r>
              <a:rPr lang="en-US" sz="850" b="1" dirty="0">
                <a:solidFill>
                  <a:srgbClr val="C4122F"/>
                </a:solidFill>
                <a:latin typeface="Aptos" pitchFamily="34" charset="0"/>
                <a:ea typeface="Aptos" pitchFamily="34" charset="-122"/>
                <a:cs typeface="Aptos" pitchFamily="34" charset="-120"/>
              </a:rPr>
              <a:t>BLUE RIBBON HOUSE STUDY COMMITTEE ON EMS</a:t>
            </a:r>
            <a:endParaRPr lang="en-US" sz="850" dirty="0"/>
          </a:p>
        </p:txBody>
      </p:sp>
      <p:sp>
        <p:nvSpPr>
          <p:cNvPr id="3" name="Text 1"/>
          <p:cNvSpPr/>
          <p:nvPr/>
        </p:nvSpPr>
        <p:spPr>
          <a:xfrm>
            <a:off x="502920" y="530352"/>
            <a:ext cx="8138160" cy="493776"/>
          </a:xfrm>
          <a:prstGeom prst="rect">
            <a:avLst/>
          </a:prstGeom>
          <a:noFill/>
          <a:ln/>
        </p:spPr>
        <p:txBody>
          <a:bodyPr wrap="square" lIns="0" tIns="0" rIns="0" bIns="0" rtlCol="0" anchor="ctr">
            <a:normAutofit/>
          </a:bodyPr>
          <a:lstStyle/>
          <a:p>
            <a:pPr marL="0" indent="0">
              <a:buNone/>
            </a:pPr>
            <a:r>
              <a:rPr lang="en-US" sz="2400" b="1" dirty="0">
                <a:solidFill>
                  <a:srgbClr val="082B57"/>
                </a:solidFill>
                <a:latin typeface="Aptos Display" pitchFamily="34" charset="0"/>
                <a:ea typeface="Aptos Display" pitchFamily="34" charset="-122"/>
                <a:cs typeface="Aptos Display" pitchFamily="34" charset="-120"/>
              </a:rPr>
              <a:t>EMS is Georgia’s front line of healthcare</a:t>
            </a:r>
            <a:endParaRPr lang="en-US" sz="2400" dirty="0"/>
          </a:p>
        </p:txBody>
      </p:sp>
      <p:sp>
        <p:nvSpPr>
          <p:cNvPr id="4" name="Shape 2"/>
          <p:cNvSpPr/>
          <p:nvPr/>
        </p:nvSpPr>
        <p:spPr>
          <a:xfrm>
            <a:off x="502920" y="1078992"/>
            <a:ext cx="11155680" cy="0"/>
          </a:xfrm>
          <a:prstGeom prst="line">
            <a:avLst/>
          </a:prstGeom>
          <a:noFill/>
          <a:ln w="12700">
            <a:solidFill>
              <a:srgbClr val="C8D5E6"/>
            </a:solidFill>
            <a:prstDash val="solid"/>
          </a:ln>
        </p:spPr>
        <p:txBody>
          <a:bodyPr/>
          <a:lstStyle/>
          <a:p>
            <a:endParaRPr lang="en-US"/>
          </a:p>
        </p:txBody>
      </p:sp>
      <p:pic>
        <p:nvPicPr>
          <p:cNvPr id="5" name="Image 0" descr="/mnt/data/source_media2/ppt/media/image1.jpg"/>
          <p:cNvPicPr>
            <a:picLocks noChangeAspect="1"/>
          </p:cNvPicPr>
          <p:nvPr/>
        </p:nvPicPr>
        <p:blipFill>
          <a:blip r:embed="rId3"/>
          <a:srcRect t="19206" b="19206"/>
          <a:stretch/>
        </p:blipFill>
        <p:spPr>
          <a:xfrm>
            <a:off x="502920" y="1325880"/>
            <a:ext cx="4800600" cy="4434840"/>
          </a:xfrm>
          <a:prstGeom prst="rect">
            <a:avLst/>
          </a:prstGeom>
        </p:spPr>
      </p:pic>
      <p:sp>
        <p:nvSpPr>
          <p:cNvPr id="6" name="Shape 3"/>
          <p:cNvSpPr/>
          <p:nvPr/>
        </p:nvSpPr>
        <p:spPr>
          <a:xfrm>
            <a:off x="502920" y="5074920"/>
            <a:ext cx="4800600" cy="685800"/>
          </a:xfrm>
          <a:prstGeom prst="rect">
            <a:avLst/>
          </a:prstGeom>
          <a:solidFill>
            <a:srgbClr val="082B57">
              <a:alpha val="95000"/>
            </a:srgbClr>
          </a:solidFill>
          <a:ln w="12700">
            <a:solidFill>
              <a:srgbClr val="333333">
                <a:alpha val="0"/>
              </a:srgbClr>
            </a:solidFill>
            <a:prstDash val="solid"/>
          </a:ln>
        </p:spPr>
        <p:txBody>
          <a:bodyPr/>
          <a:lstStyle/>
          <a:p>
            <a:endParaRPr lang="en-US"/>
          </a:p>
        </p:txBody>
      </p:sp>
      <p:sp>
        <p:nvSpPr>
          <p:cNvPr id="7" name="Text 4"/>
          <p:cNvSpPr/>
          <p:nvPr/>
        </p:nvSpPr>
        <p:spPr>
          <a:xfrm>
            <a:off x="758952" y="5285232"/>
            <a:ext cx="4297680" cy="201168"/>
          </a:xfrm>
          <a:prstGeom prst="rect">
            <a:avLst/>
          </a:prstGeom>
          <a:noFill/>
          <a:ln/>
        </p:spPr>
        <p:txBody>
          <a:bodyPr wrap="square" lIns="0" tIns="0" rIns="0" bIns="0" rtlCol="0" anchor="ctr">
            <a:normAutofit fontScale="92500"/>
          </a:bodyPr>
          <a:lstStyle/>
          <a:p>
            <a:pPr marL="0" indent="0">
              <a:buNone/>
            </a:pPr>
            <a:r>
              <a:rPr lang="en-US" sz="1200" b="1" dirty="0">
                <a:solidFill>
                  <a:srgbClr val="FFFFFF"/>
                </a:solidFill>
              </a:rPr>
              <a:t>Not simply transportation — care comes directly to the patient.</a:t>
            </a:r>
            <a:endParaRPr lang="en-US" sz="1200" dirty="0"/>
          </a:p>
        </p:txBody>
      </p:sp>
      <p:sp>
        <p:nvSpPr>
          <p:cNvPr id="8" name="Text 5"/>
          <p:cNvSpPr/>
          <p:nvPr/>
        </p:nvSpPr>
        <p:spPr>
          <a:xfrm>
            <a:off x="5715000" y="1417320"/>
            <a:ext cx="5303520" cy="502920"/>
          </a:xfrm>
          <a:prstGeom prst="rect">
            <a:avLst/>
          </a:prstGeom>
          <a:noFill/>
          <a:ln/>
        </p:spPr>
        <p:txBody>
          <a:bodyPr wrap="square" lIns="0" tIns="0" rIns="0" bIns="0" rtlCol="0" anchor="ctr">
            <a:normAutofit fontScale="92500" lnSpcReduction="20000"/>
          </a:bodyPr>
          <a:lstStyle/>
          <a:p>
            <a:pPr marL="0" indent="0">
              <a:buNone/>
            </a:pPr>
            <a:r>
              <a:rPr lang="en-US" sz="2200" b="1" dirty="0">
                <a:solidFill>
                  <a:srgbClr val="082B57"/>
                </a:solidFill>
              </a:rPr>
              <a:t>A strong healthcare system requires a strong EMS system.</a:t>
            </a:r>
            <a:endParaRPr lang="en-US" sz="2200" dirty="0"/>
          </a:p>
        </p:txBody>
      </p:sp>
      <p:sp>
        <p:nvSpPr>
          <p:cNvPr id="9" name="Text 6"/>
          <p:cNvSpPr/>
          <p:nvPr/>
        </p:nvSpPr>
        <p:spPr>
          <a:xfrm>
            <a:off x="5760720" y="2240280"/>
            <a:ext cx="164592" cy="164592"/>
          </a:xfrm>
          <a:prstGeom prst="rect">
            <a:avLst/>
          </a:prstGeom>
          <a:noFill/>
          <a:ln/>
        </p:spPr>
        <p:txBody>
          <a:bodyPr wrap="square" lIns="0" tIns="0" rIns="0" bIns="0" rtlCol="0" anchor="ctr"/>
          <a:lstStyle/>
          <a:p>
            <a:pPr marL="0" indent="0">
              <a:buNone/>
            </a:pPr>
            <a:r>
              <a:rPr lang="en-US" sz="1800" b="1" dirty="0">
                <a:solidFill>
                  <a:srgbClr val="C4122F"/>
                </a:solidFill>
              </a:rPr>
              <a:t>•</a:t>
            </a:r>
            <a:endParaRPr lang="en-US" sz="1800" dirty="0"/>
          </a:p>
        </p:txBody>
      </p:sp>
      <p:sp>
        <p:nvSpPr>
          <p:cNvPr id="10" name="Text 7"/>
          <p:cNvSpPr/>
          <p:nvPr/>
        </p:nvSpPr>
        <p:spPr>
          <a:xfrm>
            <a:off x="6016752" y="2267712"/>
            <a:ext cx="5047488" cy="320040"/>
          </a:xfrm>
          <a:prstGeom prst="rect">
            <a:avLst/>
          </a:prstGeom>
          <a:noFill/>
          <a:ln/>
        </p:spPr>
        <p:txBody>
          <a:bodyPr wrap="square" lIns="0" tIns="0" rIns="0" bIns="0" rtlCol="0" anchor="ctr">
            <a:normAutofit/>
          </a:bodyPr>
          <a:lstStyle/>
          <a:p>
            <a:pPr marL="0" indent="0">
              <a:buNone/>
            </a:pPr>
            <a:r>
              <a:rPr lang="en-US" sz="1500" dirty="0">
                <a:solidFill>
                  <a:srgbClr val="111827"/>
                </a:solidFill>
              </a:rPr>
              <a:t>Available in every community: rural, suburban and urban.</a:t>
            </a:r>
            <a:endParaRPr lang="en-US" sz="1500" dirty="0"/>
          </a:p>
        </p:txBody>
      </p:sp>
      <p:sp>
        <p:nvSpPr>
          <p:cNvPr id="11" name="Text 8"/>
          <p:cNvSpPr/>
          <p:nvPr/>
        </p:nvSpPr>
        <p:spPr>
          <a:xfrm>
            <a:off x="5760720" y="2761488"/>
            <a:ext cx="164592" cy="164592"/>
          </a:xfrm>
          <a:prstGeom prst="rect">
            <a:avLst/>
          </a:prstGeom>
          <a:noFill/>
          <a:ln/>
        </p:spPr>
        <p:txBody>
          <a:bodyPr wrap="square" lIns="0" tIns="0" rIns="0" bIns="0" rtlCol="0" anchor="ctr"/>
          <a:lstStyle/>
          <a:p>
            <a:pPr marL="0" indent="0">
              <a:buNone/>
            </a:pPr>
            <a:r>
              <a:rPr lang="en-US" sz="1800" b="1" dirty="0">
                <a:solidFill>
                  <a:srgbClr val="C4122F"/>
                </a:solidFill>
              </a:rPr>
              <a:t>•</a:t>
            </a:r>
            <a:endParaRPr lang="en-US" sz="1800" dirty="0"/>
          </a:p>
        </p:txBody>
      </p:sp>
      <p:sp>
        <p:nvSpPr>
          <p:cNvPr id="12" name="Text 9"/>
          <p:cNvSpPr/>
          <p:nvPr/>
        </p:nvSpPr>
        <p:spPr>
          <a:xfrm>
            <a:off x="6016752" y="2788920"/>
            <a:ext cx="5047488" cy="320040"/>
          </a:xfrm>
          <a:prstGeom prst="rect">
            <a:avLst/>
          </a:prstGeom>
          <a:noFill/>
          <a:ln/>
        </p:spPr>
        <p:txBody>
          <a:bodyPr wrap="square" lIns="0" tIns="0" rIns="0" bIns="0" rtlCol="0" anchor="ctr">
            <a:normAutofit fontScale="77500" lnSpcReduction="20000"/>
          </a:bodyPr>
          <a:lstStyle/>
          <a:p>
            <a:pPr marL="0" indent="0">
              <a:buNone/>
            </a:pPr>
            <a:r>
              <a:rPr lang="en-US" sz="1500" dirty="0">
                <a:solidFill>
                  <a:srgbClr val="111827"/>
                </a:solidFill>
              </a:rPr>
              <a:t>Responds regardless of income, insurance status, location or ability to pay.</a:t>
            </a:r>
            <a:endParaRPr lang="en-US" sz="1500" dirty="0"/>
          </a:p>
        </p:txBody>
      </p:sp>
      <p:sp>
        <p:nvSpPr>
          <p:cNvPr id="13" name="Text 10"/>
          <p:cNvSpPr/>
          <p:nvPr/>
        </p:nvSpPr>
        <p:spPr>
          <a:xfrm>
            <a:off x="5760720" y="3282696"/>
            <a:ext cx="164592" cy="164592"/>
          </a:xfrm>
          <a:prstGeom prst="rect">
            <a:avLst/>
          </a:prstGeom>
          <a:noFill/>
          <a:ln/>
        </p:spPr>
        <p:txBody>
          <a:bodyPr wrap="square" lIns="0" tIns="0" rIns="0" bIns="0" rtlCol="0" anchor="ctr"/>
          <a:lstStyle/>
          <a:p>
            <a:pPr marL="0" indent="0">
              <a:buNone/>
            </a:pPr>
            <a:r>
              <a:rPr lang="en-US" sz="1800" b="1" dirty="0">
                <a:solidFill>
                  <a:srgbClr val="C4122F"/>
                </a:solidFill>
              </a:rPr>
              <a:t>•</a:t>
            </a:r>
            <a:endParaRPr lang="en-US" sz="1800" dirty="0"/>
          </a:p>
        </p:txBody>
      </p:sp>
      <p:sp>
        <p:nvSpPr>
          <p:cNvPr id="14" name="Text 11"/>
          <p:cNvSpPr/>
          <p:nvPr/>
        </p:nvSpPr>
        <p:spPr>
          <a:xfrm>
            <a:off x="6016752" y="3310128"/>
            <a:ext cx="5047488" cy="320040"/>
          </a:xfrm>
          <a:prstGeom prst="rect">
            <a:avLst/>
          </a:prstGeom>
          <a:noFill/>
          <a:ln/>
        </p:spPr>
        <p:txBody>
          <a:bodyPr wrap="square" lIns="0" tIns="0" rIns="0" bIns="0" rtlCol="0" anchor="ctr">
            <a:normAutofit fontScale="77500" lnSpcReduction="20000"/>
          </a:bodyPr>
          <a:lstStyle/>
          <a:p>
            <a:pPr marL="0" indent="0">
              <a:buNone/>
            </a:pPr>
            <a:r>
              <a:rPr lang="en-US" sz="1500" dirty="0">
                <a:solidFill>
                  <a:srgbClr val="111827"/>
                </a:solidFill>
              </a:rPr>
              <a:t>Often the first — and sometimes only — healthcare professional on scene.</a:t>
            </a:r>
            <a:endParaRPr lang="en-US" sz="1500" dirty="0"/>
          </a:p>
        </p:txBody>
      </p:sp>
      <p:sp>
        <p:nvSpPr>
          <p:cNvPr id="15" name="Text 12"/>
          <p:cNvSpPr/>
          <p:nvPr/>
        </p:nvSpPr>
        <p:spPr>
          <a:xfrm>
            <a:off x="5760720" y="3803904"/>
            <a:ext cx="164592" cy="164592"/>
          </a:xfrm>
          <a:prstGeom prst="rect">
            <a:avLst/>
          </a:prstGeom>
          <a:noFill/>
          <a:ln/>
        </p:spPr>
        <p:txBody>
          <a:bodyPr wrap="square" lIns="0" tIns="0" rIns="0" bIns="0" rtlCol="0" anchor="ctr"/>
          <a:lstStyle/>
          <a:p>
            <a:pPr marL="0" indent="0">
              <a:buNone/>
            </a:pPr>
            <a:r>
              <a:rPr lang="en-US" sz="1800" b="1" dirty="0">
                <a:solidFill>
                  <a:srgbClr val="C4122F"/>
                </a:solidFill>
              </a:rPr>
              <a:t>•</a:t>
            </a:r>
            <a:endParaRPr lang="en-US" sz="1800" dirty="0"/>
          </a:p>
        </p:txBody>
      </p:sp>
      <p:sp>
        <p:nvSpPr>
          <p:cNvPr id="16" name="Text 13"/>
          <p:cNvSpPr/>
          <p:nvPr/>
        </p:nvSpPr>
        <p:spPr>
          <a:xfrm>
            <a:off x="6016752" y="3831336"/>
            <a:ext cx="5047488" cy="320040"/>
          </a:xfrm>
          <a:prstGeom prst="rect">
            <a:avLst/>
          </a:prstGeom>
          <a:noFill/>
          <a:ln/>
        </p:spPr>
        <p:txBody>
          <a:bodyPr wrap="square" lIns="0" tIns="0" rIns="0" bIns="0" rtlCol="0" anchor="ctr">
            <a:normAutofit fontScale="77500" lnSpcReduction="20000"/>
          </a:bodyPr>
          <a:lstStyle/>
          <a:p>
            <a:pPr marL="0" indent="0">
              <a:buNone/>
            </a:pPr>
            <a:r>
              <a:rPr lang="en-US" sz="1500" dirty="0">
                <a:solidFill>
                  <a:srgbClr val="111827"/>
                </a:solidFill>
              </a:rPr>
              <a:t>Provides clinical assessment, stabilization, treatment and transport decisions under medical oversight.</a:t>
            </a:r>
            <a:endParaRPr lang="en-US" sz="1500" dirty="0"/>
          </a:p>
        </p:txBody>
      </p:sp>
      <p:sp>
        <p:nvSpPr>
          <p:cNvPr id="17" name="Shape 14"/>
          <p:cNvSpPr/>
          <p:nvPr/>
        </p:nvSpPr>
        <p:spPr>
          <a:xfrm>
            <a:off x="5760720" y="4709160"/>
            <a:ext cx="5303520" cy="841248"/>
          </a:xfrm>
          <a:prstGeom prst="roundRect">
            <a:avLst>
              <a:gd name="adj" fmla="val 13043"/>
            </a:avLst>
          </a:prstGeom>
          <a:solidFill>
            <a:srgbClr val="EAF2FB"/>
          </a:solidFill>
          <a:ln w="10160">
            <a:solidFill>
              <a:srgbClr val="BFD0E8"/>
            </a:solidFill>
            <a:prstDash val="solid"/>
          </a:ln>
          <a:effectLst>
            <a:outerShdw blurRad="12700" dist="12700" dir="2700000" algn="bl" rotWithShape="0">
              <a:srgbClr val="5F6B7A">
                <a:alpha val="12000"/>
              </a:srgbClr>
            </a:outerShdw>
          </a:effectLst>
        </p:spPr>
        <p:txBody>
          <a:bodyPr/>
          <a:lstStyle/>
          <a:p>
            <a:endParaRPr lang="en-US"/>
          </a:p>
        </p:txBody>
      </p:sp>
      <p:sp>
        <p:nvSpPr>
          <p:cNvPr id="18" name="Text 15"/>
          <p:cNvSpPr/>
          <p:nvPr/>
        </p:nvSpPr>
        <p:spPr>
          <a:xfrm>
            <a:off x="5989320" y="4809744"/>
            <a:ext cx="4526280" cy="146304"/>
          </a:xfrm>
          <a:prstGeom prst="rect">
            <a:avLst/>
          </a:prstGeom>
          <a:noFill/>
          <a:ln/>
        </p:spPr>
        <p:txBody>
          <a:bodyPr wrap="square" lIns="0" tIns="0" rIns="0" bIns="0" rtlCol="0" anchor="ctr"/>
          <a:lstStyle/>
          <a:p>
            <a:pPr marL="0" indent="0">
              <a:buNone/>
            </a:pPr>
            <a:r>
              <a:rPr lang="en-US" sz="800" b="1" dirty="0">
                <a:solidFill>
                  <a:srgbClr val="C4122F"/>
                </a:solidFill>
              </a:rPr>
              <a:t>Policy point</a:t>
            </a:r>
            <a:endParaRPr lang="en-US" sz="800" dirty="0"/>
          </a:p>
        </p:txBody>
      </p:sp>
      <p:sp>
        <p:nvSpPr>
          <p:cNvPr id="19" name="Text 16"/>
          <p:cNvSpPr/>
          <p:nvPr/>
        </p:nvSpPr>
        <p:spPr>
          <a:xfrm>
            <a:off x="5989320" y="5102352"/>
            <a:ext cx="4663440" cy="201168"/>
          </a:xfrm>
          <a:prstGeom prst="rect">
            <a:avLst/>
          </a:prstGeom>
          <a:noFill/>
          <a:ln/>
        </p:spPr>
        <p:txBody>
          <a:bodyPr wrap="square" lIns="0" tIns="0" rIns="0" bIns="0" rtlCol="0" anchor="ctr">
            <a:noAutofit/>
          </a:bodyPr>
          <a:lstStyle/>
          <a:p>
            <a:pPr marL="0" indent="0">
              <a:buNone/>
            </a:pPr>
            <a:r>
              <a:rPr lang="en-US" sz="1600" b="1" dirty="0">
                <a:solidFill>
                  <a:srgbClr val="082B57"/>
                </a:solidFill>
              </a:rPr>
              <a:t>EMS is expected to be ready 24/7, yet reimbursement is still tied primarily to transport.</a:t>
            </a:r>
            <a:endParaRPr lang="en-US" sz="1600" dirty="0"/>
          </a:p>
        </p:txBody>
      </p:sp>
      <p:sp>
        <p:nvSpPr>
          <p:cNvPr id="20" name="Text 17"/>
          <p:cNvSpPr/>
          <p:nvPr/>
        </p:nvSpPr>
        <p:spPr>
          <a:xfrm>
            <a:off x="502920" y="6473952"/>
            <a:ext cx="11155680" cy="182880"/>
          </a:xfrm>
          <a:prstGeom prst="rect">
            <a:avLst/>
          </a:prstGeom>
          <a:noFill/>
          <a:ln/>
        </p:spPr>
        <p:txBody>
          <a:bodyPr wrap="square" lIns="0" tIns="0" rIns="0" bIns="0" rtlCol="0" anchor="ctr"/>
          <a:lstStyle/>
          <a:p>
            <a:pPr marL="0" indent="0" algn="ctr">
              <a:buNone/>
            </a:pPr>
            <a:r>
              <a:rPr lang="en-US" sz="780" dirty="0">
                <a:solidFill>
                  <a:srgbClr val="536579"/>
                </a:solidFill>
              </a:rPr>
              <a:t>Georgia EMS Association (GEMSA) + Georgia Ambulance Providers Association (GAPA) • August 12 • Augusta, Georgia</a:t>
            </a:r>
            <a:endParaRPr lang="en-US" sz="780" dirty="0"/>
          </a:p>
        </p:txBody>
      </p:sp>
      <p:sp>
        <p:nvSpPr>
          <p:cNvPr id="21" name="Text 18"/>
          <p:cNvSpPr/>
          <p:nvPr/>
        </p:nvSpPr>
        <p:spPr>
          <a:xfrm>
            <a:off x="502920" y="6236208"/>
            <a:ext cx="11155680" cy="164592"/>
          </a:xfrm>
          <a:prstGeom prst="rect">
            <a:avLst/>
          </a:prstGeom>
          <a:noFill/>
          <a:ln/>
        </p:spPr>
        <p:txBody>
          <a:bodyPr wrap="square" lIns="0" tIns="0" rIns="0" bIns="0" rtlCol="0" anchor="ctr">
            <a:normAutofit/>
          </a:bodyPr>
          <a:lstStyle/>
          <a:p>
            <a:pPr marL="0" indent="0">
              <a:buNone/>
            </a:pPr>
            <a:r>
              <a:rPr lang="en-US" sz="640" dirty="0">
                <a:solidFill>
                  <a:srgbClr val="7A8799"/>
                </a:solidFill>
              </a:rPr>
              <a:t>Sources: GEMSA/GAPA draft slides; BLS Occupational Outlook Handbook; AMA Journal of Ethics.</a:t>
            </a:r>
            <a:endParaRPr lang="en-US" sz="64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01168"/>
            <a:ext cx="4846320" cy="256032"/>
          </a:xfrm>
          <a:prstGeom prst="rect">
            <a:avLst/>
          </a:prstGeom>
          <a:noFill/>
          <a:ln>
            <a:noFill/>
          </a:ln>
        </p:spPr>
        <p:txBody>
          <a:bodyPr wrap="none" lIns="54864" tIns="36576" rIns="54864" bIns="36576" anchor="t">
            <a:spAutoFit/>
          </a:bodyPr>
          <a:lstStyle/>
          <a:p>
            <a:pPr algn="l"/>
            <a:r>
              <a:rPr sz="1050" b="1">
                <a:solidFill>
                  <a:srgbClr val="C4122F"/>
                </a:solidFill>
                <a:latin typeface="Aptos"/>
              </a:rPr>
              <a:t>BLUE RIBBON HOUSE STUDY COMMITTEE ON EMS</a:t>
            </a:r>
          </a:p>
        </p:txBody>
      </p:sp>
      <p:sp>
        <p:nvSpPr>
          <p:cNvPr id="3" name="TextBox 2"/>
          <p:cNvSpPr txBox="1"/>
          <p:nvPr/>
        </p:nvSpPr>
        <p:spPr>
          <a:xfrm>
            <a:off x="502920" y="457200"/>
            <a:ext cx="10972800" cy="594360"/>
          </a:xfrm>
          <a:prstGeom prst="rect">
            <a:avLst/>
          </a:prstGeom>
          <a:noFill/>
          <a:ln>
            <a:noFill/>
          </a:ln>
        </p:spPr>
        <p:txBody>
          <a:bodyPr wrap="none" lIns="54864" tIns="36576" rIns="54864" bIns="36576" anchor="t">
            <a:spAutoFit/>
          </a:bodyPr>
          <a:lstStyle/>
          <a:p>
            <a:pPr algn="l"/>
            <a:r>
              <a:rPr sz="2600" b="1" dirty="0">
                <a:solidFill>
                  <a:srgbClr val="082B57"/>
                </a:solidFill>
                <a:latin typeface="Aptos Display"/>
              </a:rPr>
              <a:t>Estimated annual cost to keep one ALS ambulance ready 24/7 in Georgia</a:t>
            </a:r>
          </a:p>
        </p:txBody>
      </p:sp>
      <p:sp>
        <p:nvSpPr>
          <p:cNvPr id="4" name="TextBox 3"/>
          <p:cNvSpPr txBox="1"/>
          <p:nvPr/>
        </p:nvSpPr>
        <p:spPr>
          <a:xfrm>
            <a:off x="502920" y="987552"/>
            <a:ext cx="11064240" cy="411480"/>
          </a:xfrm>
          <a:prstGeom prst="rect">
            <a:avLst/>
          </a:prstGeom>
          <a:noFill/>
          <a:ln>
            <a:noFill/>
          </a:ln>
        </p:spPr>
        <p:txBody>
          <a:bodyPr wrap="none" lIns="54864" tIns="36576" rIns="54864" bIns="36576" anchor="t">
            <a:spAutoFit/>
          </a:bodyPr>
          <a:lstStyle/>
          <a:p>
            <a:pPr algn="l"/>
            <a:r>
              <a:rPr sz="1600" b="1">
                <a:solidFill>
                  <a:srgbClr val="082B57"/>
                </a:solidFill>
                <a:latin typeface="Aptos"/>
              </a:rPr>
              <a:t>A realistic planning estimate for one fully staffed Advanced Life Support ambulance available 24 hours a day, 365 days a year.</a:t>
            </a:r>
          </a:p>
        </p:txBody>
      </p:sp>
      <p:sp>
        <p:nvSpPr>
          <p:cNvPr id="5" name="Rectangle 4"/>
          <p:cNvSpPr/>
          <p:nvPr/>
        </p:nvSpPr>
        <p:spPr>
          <a:xfrm>
            <a:off x="502920" y="1408176"/>
            <a:ext cx="11109960" cy="27432"/>
          </a:xfrm>
          <a:prstGeom prst="rect">
            <a:avLst/>
          </a:prstGeom>
          <a:solidFill>
            <a:srgbClr val="E2E8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382772" y="1691640"/>
            <a:ext cx="3347980" cy="2697480"/>
          </a:xfrm>
          <a:prstGeom prst="roundRect">
            <a:avLst/>
          </a:prstGeom>
          <a:solidFill>
            <a:srgbClr val="F3F6FA"/>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04672" y="1874519"/>
            <a:ext cx="2514600" cy="914400"/>
          </a:xfrm>
          <a:prstGeom prst="rect">
            <a:avLst/>
          </a:prstGeom>
          <a:noFill/>
          <a:ln>
            <a:noFill/>
          </a:ln>
        </p:spPr>
        <p:txBody>
          <a:bodyPr wrap="none" lIns="54864" tIns="36576" rIns="54864" bIns="36576" anchor="t">
            <a:spAutoFit/>
          </a:bodyPr>
          <a:lstStyle/>
          <a:p>
            <a:pPr algn="ctr"/>
            <a:r>
              <a:rPr sz="3400" b="1">
                <a:solidFill>
                  <a:srgbClr val="082B57"/>
                </a:solidFill>
                <a:latin typeface="Aptos Display"/>
              </a:rPr>
              <a:t>$1.2M</a:t>
            </a:r>
          </a:p>
        </p:txBody>
      </p:sp>
      <p:sp>
        <p:nvSpPr>
          <p:cNvPr id="8" name="TextBox 7"/>
          <p:cNvSpPr txBox="1"/>
          <p:nvPr/>
        </p:nvSpPr>
        <p:spPr>
          <a:xfrm>
            <a:off x="804672" y="2633472"/>
            <a:ext cx="2514600" cy="502920"/>
          </a:xfrm>
          <a:prstGeom prst="rect">
            <a:avLst/>
          </a:prstGeom>
          <a:noFill/>
          <a:ln>
            <a:noFill/>
          </a:ln>
        </p:spPr>
        <p:txBody>
          <a:bodyPr wrap="none" lIns="54864" tIns="36576" rIns="54864" bIns="36576" anchor="t">
            <a:spAutoFit/>
          </a:bodyPr>
          <a:lstStyle/>
          <a:p>
            <a:pPr algn="ctr"/>
            <a:r>
              <a:rPr sz="1700" b="0">
                <a:solidFill>
                  <a:srgbClr val="4B5563"/>
                </a:solidFill>
                <a:latin typeface="Aptos"/>
              </a:rPr>
              <a:t>reasonable annual midpoint</a:t>
            </a:r>
          </a:p>
        </p:txBody>
      </p:sp>
      <p:sp>
        <p:nvSpPr>
          <p:cNvPr id="9" name="TextBox 8"/>
          <p:cNvSpPr txBox="1"/>
          <p:nvPr/>
        </p:nvSpPr>
        <p:spPr>
          <a:xfrm>
            <a:off x="450377" y="3182112"/>
            <a:ext cx="3223190" cy="535531"/>
          </a:xfrm>
          <a:prstGeom prst="rect">
            <a:avLst/>
          </a:prstGeom>
          <a:noFill/>
          <a:ln>
            <a:noFill/>
          </a:ln>
        </p:spPr>
        <p:txBody>
          <a:bodyPr wrap="none" lIns="54864" tIns="36576" rIns="54864" bIns="36576" anchor="t">
            <a:spAutoFit/>
          </a:bodyPr>
          <a:lstStyle/>
          <a:p>
            <a:pPr algn="ctr"/>
            <a:r>
              <a:rPr sz="1500" b="1" dirty="0">
                <a:solidFill>
                  <a:srgbClr val="C4122F"/>
                </a:solidFill>
                <a:latin typeface="Aptos"/>
              </a:rPr>
              <a:t>Gross operating and readiness cost
</a:t>
            </a:r>
            <a:r>
              <a:rPr lang="en-US" sz="1500" b="1" dirty="0">
                <a:solidFill>
                  <a:srgbClr val="C4122F"/>
                </a:solidFill>
                <a:latin typeface="Aptos"/>
              </a:rPr>
              <a:t>"</a:t>
            </a:r>
            <a:r>
              <a:rPr sz="1500" b="1" i="1" u="sng" dirty="0">
                <a:solidFill>
                  <a:srgbClr val="C4122F"/>
                </a:solidFill>
                <a:latin typeface="Aptos"/>
              </a:rPr>
              <a:t>Before</a:t>
            </a:r>
            <a:r>
              <a:rPr lang="en-US" sz="1500" b="1" i="1" u="sng" dirty="0">
                <a:solidFill>
                  <a:srgbClr val="C4122F"/>
                </a:solidFill>
                <a:latin typeface="Aptos"/>
              </a:rPr>
              <a:t>"</a:t>
            </a:r>
            <a:r>
              <a:rPr sz="1500" b="1" dirty="0">
                <a:solidFill>
                  <a:srgbClr val="C4122F"/>
                </a:solidFill>
                <a:latin typeface="Aptos"/>
              </a:rPr>
              <a:t> billing revenue is collected</a:t>
            </a:r>
          </a:p>
        </p:txBody>
      </p:sp>
      <p:sp>
        <p:nvSpPr>
          <p:cNvPr id="10" name="Rounded Rectangle 9"/>
          <p:cNvSpPr/>
          <p:nvPr/>
        </p:nvSpPr>
        <p:spPr>
          <a:xfrm>
            <a:off x="594360" y="4590288"/>
            <a:ext cx="1417320" cy="96012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713232" y="4736592"/>
            <a:ext cx="1170432" cy="310896"/>
          </a:xfrm>
          <a:prstGeom prst="rect">
            <a:avLst/>
          </a:prstGeom>
          <a:noFill/>
          <a:ln>
            <a:noFill/>
          </a:ln>
        </p:spPr>
        <p:txBody>
          <a:bodyPr wrap="none" lIns="54864" tIns="36576" rIns="54864" bIns="36576" anchor="t">
            <a:spAutoFit/>
          </a:bodyPr>
          <a:lstStyle/>
          <a:p>
            <a:pPr algn="ctr"/>
            <a:r>
              <a:rPr sz="1900" b="1">
                <a:solidFill>
                  <a:srgbClr val="006B4F"/>
                </a:solidFill>
                <a:latin typeface="Aptos"/>
              </a:rPr>
              <a:t>$1.03M</a:t>
            </a:r>
          </a:p>
        </p:txBody>
      </p:sp>
      <p:sp>
        <p:nvSpPr>
          <p:cNvPr id="12" name="TextBox 11"/>
          <p:cNvSpPr txBox="1"/>
          <p:nvPr/>
        </p:nvSpPr>
        <p:spPr>
          <a:xfrm>
            <a:off x="713232" y="5020056"/>
            <a:ext cx="1170432" cy="310896"/>
          </a:xfrm>
          <a:prstGeom prst="rect">
            <a:avLst/>
          </a:prstGeom>
          <a:noFill/>
          <a:ln>
            <a:noFill/>
          </a:ln>
        </p:spPr>
        <p:txBody>
          <a:bodyPr wrap="none" lIns="54864" tIns="36576" rIns="54864" bIns="36576" anchor="t">
            <a:spAutoFit/>
          </a:bodyPr>
          <a:lstStyle/>
          <a:p>
            <a:pPr algn="ctr"/>
            <a:r>
              <a:rPr sz="1100" b="0">
                <a:solidFill>
                  <a:srgbClr val="4B5563"/>
                </a:solidFill>
                <a:latin typeface="Aptos"/>
              </a:rPr>
              <a:t>low estimate</a:t>
            </a:r>
          </a:p>
        </p:txBody>
      </p:sp>
      <p:sp>
        <p:nvSpPr>
          <p:cNvPr id="13" name="Rounded Rectangle 12"/>
          <p:cNvSpPr/>
          <p:nvPr/>
        </p:nvSpPr>
        <p:spPr>
          <a:xfrm>
            <a:off x="2103120" y="4590288"/>
            <a:ext cx="1417320" cy="96012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2221992" y="4736592"/>
            <a:ext cx="1170432" cy="310896"/>
          </a:xfrm>
          <a:prstGeom prst="rect">
            <a:avLst/>
          </a:prstGeom>
          <a:noFill/>
          <a:ln>
            <a:noFill/>
          </a:ln>
        </p:spPr>
        <p:txBody>
          <a:bodyPr wrap="none" lIns="54864" tIns="36576" rIns="54864" bIns="36576" anchor="t">
            <a:spAutoFit/>
          </a:bodyPr>
          <a:lstStyle/>
          <a:p>
            <a:pPr algn="ctr"/>
            <a:r>
              <a:rPr sz="1900" b="1">
                <a:solidFill>
                  <a:srgbClr val="006B4F"/>
                </a:solidFill>
                <a:latin typeface="Aptos"/>
              </a:rPr>
              <a:t>$1.44M</a:t>
            </a:r>
          </a:p>
        </p:txBody>
      </p:sp>
      <p:sp>
        <p:nvSpPr>
          <p:cNvPr id="15" name="TextBox 14"/>
          <p:cNvSpPr txBox="1"/>
          <p:nvPr/>
        </p:nvSpPr>
        <p:spPr>
          <a:xfrm>
            <a:off x="2221992" y="5020056"/>
            <a:ext cx="1170432" cy="310896"/>
          </a:xfrm>
          <a:prstGeom prst="rect">
            <a:avLst/>
          </a:prstGeom>
          <a:noFill/>
          <a:ln>
            <a:noFill/>
          </a:ln>
        </p:spPr>
        <p:txBody>
          <a:bodyPr wrap="none" lIns="54864" tIns="36576" rIns="54864" bIns="36576" anchor="t">
            <a:spAutoFit/>
          </a:bodyPr>
          <a:lstStyle/>
          <a:p>
            <a:pPr algn="ctr"/>
            <a:r>
              <a:rPr sz="1100" b="0">
                <a:solidFill>
                  <a:srgbClr val="4B5563"/>
                </a:solidFill>
                <a:latin typeface="Aptos"/>
              </a:rPr>
              <a:t>high estimate</a:t>
            </a:r>
          </a:p>
        </p:txBody>
      </p:sp>
      <p:sp>
        <p:nvSpPr>
          <p:cNvPr id="16" name="Rounded Rectangle 15"/>
          <p:cNvSpPr/>
          <p:nvPr/>
        </p:nvSpPr>
        <p:spPr>
          <a:xfrm>
            <a:off x="594360" y="5623560"/>
            <a:ext cx="2926080" cy="73152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365760" y="5760720"/>
            <a:ext cx="1014984" cy="350865"/>
          </a:xfrm>
          <a:prstGeom prst="rect">
            <a:avLst/>
          </a:prstGeom>
          <a:noFill/>
          <a:ln>
            <a:noFill/>
          </a:ln>
        </p:spPr>
        <p:txBody>
          <a:bodyPr wrap="square" lIns="54864" tIns="36576" rIns="54864" bIns="36576" anchor="t">
            <a:spAutoFit/>
          </a:bodyPr>
          <a:lstStyle/>
          <a:p>
            <a:pPr algn="ctr"/>
            <a:r>
              <a:rPr sz="1800" b="1">
                <a:solidFill>
                  <a:srgbClr val="C4122F"/>
                </a:solidFill>
                <a:latin typeface="Aptos"/>
              </a:rPr>
              <a:t>$137</a:t>
            </a:r>
          </a:p>
        </p:txBody>
      </p:sp>
      <p:sp>
        <p:nvSpPr>
          <p:cNvPr id="18" name="TextBox 17"/>
          <p:cNvSpPr txBox="1"/>
          <p:nvPr/>
        </p:nvSpPr>
        <p:spPr>
          <a:xfrm>
            <a:off x="1264920" y="5742432"/>
            <a:ext cx="2063496" cy="427809"/>
          </a:xfrm>
          <a:prstGeom prst="rect">
            <a:avLst/>
          </a:prstGeom>
          <a:noFill/>
          <a:ln>
            <a:noFill/>
          </a:ln>
        </p:spPr>
        <p:txBody>
          <a:bodyPr wrap="square" lIns="54864" tIns="36576" rIns="54864" bIns="36576" anchor="t">
            <a:spAutoFit/>
          </a:bodyPr>
          <a:lstStyle/>
          <a:p>
            <a:pPr algn="l"/>
            <a:r>
              <a:rPr sz="1150" b="1" dirty="0">
                <a:solidFill>
                  <a:srgbClr val="082B57"/>
                </a:solidFill>
                <a:latin typeface="Aptos"/>
              </a:rPr>
              <a:t>approx. cost per staffed unit-hour</a:t>
            </a:r>
          </a:p>
        </p:txBody>
      </p:sp>
      <p:sp>
        <p:nvSpPr>
          <p:cNvPr id="19" name="Rounded Rectangle 18"/>
          <p:cNvSpPr/>
          <p:nvPr/>
        </p:nvSpPr>
        <p:spPr>
          <a:xfrm>
            <a:off x="3794760" y="1700784"/>
            <a:ext cx="7818120" cy="4681728"/>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4023360" y="1847088"/>
            <a:ext cx="3474720" cy="292608"/>
          </a:xfrm>
          <a:prstGeom prst="rect">
            <a:avLst/>
          </a:prstGeom>
          <a:noFill/>
          <a:ln>
            <a:noFill/>
          </a:ln>
        </p:spPr>
        <p:txBody>
          <a:bodyPr wrap="none" lIns="54864" tIns="36576" rIns="54864" bIns="36576" anchor="t">
            <a:spAutoFit/>
          </a:bodyPr>
          <a:lstStyle/>
          <a:p>
            <a:pPr algn="l"/>
            <a:r>
              <a:rPr sz="1800" b="1">
                <a:solidFill>
                  <a:srgbClr val="082B57"/>
                </a:solidFill>
                <a:latin typeface="Aptos"/>
              </a:rPr>
              <a:t>Estimated annual cost components</a:t>
            </a:r>
          </a:p>
        </p:txBody>
      </p:sp>
      <p:sp>
        <p:nvSpPr>
          <p:cNvPr id="21" name="TextBox 20"/>
          <p:cNvSpPr txBox="1"/>
          <p:nvPr/>
        </p:nvSpPr>
        <p:spPr>
          <a:xfrm>
            <a:off x="9738360" y="1847088"/>
            <a:ext cx="1417320" cy="292608"/>
          </a:xfrm>
          <a:prstGeom prst="rect">
            <a:avLst/>
          </a:prstGeom>
          <a:noFill/>
          <a:ln>
            <a:noFill/>
          </a:ln>
        </p:spPr>
        <p:txBody>
          <a:bodyPr wrap="none" lIns="54864" tIns="36576" rIns="54864" bIns="36576" anchor="t">
            <a:spAutoFit/>
          </a:bodyPr>
          <a:lstStyle/>
          <a:p>
            <a:pPr algn="r"/>
            <a:r>
              <a:rPr sz="1800" b="1">
                <a:solidFill>
                  <a:srgbClr val="082B57"/>
                </a:solidFill>
                <a:latin typeface="Aptos"/>
              </a:rPr>
              <a:t>Annual estimate</a:t>
            </a:r>
          </a:p>
        </p:txBody>
      </p:sp>
      <p:sp>
        <p:nvSpPr>
          <p:cNvPr id="22" name="TextBox 21"/>
          <p:cNvSpPr txBox="1"/>
          <p:nvPr/>
        </p:nvSpPr>
        <p:spPr>
          <a:xfrm>
            <a:off x="4023360" y="2194560"/>
            <a:ext cx="5349240" cy="274320"/>
          </a:xfrm>
          <a:prstGeom prst="rect">
            <a:avLst/>
          </a:prstGeom>
          <a:noFill/>
          <a:ln>
            <a:noFill/>
          </a:ln>
        </p:spPr>
        <p:txBody>
          <a:bodyPr wrap="none" lIns="54864" tIns="36576" rIns="54864" bIns="36576" anchor="t">
            <a:spAutoFit/>
          </a:bodyPr>
          <a:lstStyle/>
          <a:p>
            <a:pPr algn="l"/>
            <a:r>
              <a:rPr sz="1350" b="0">
                <a:solidFill>
                  <a:srgbClr val="4B5563"/>
                </a:solidFill>
                <a:latin typeface="Aptos"/>
              </a:rPr>
              <a:t>Paramedic and EMT/AEMT staffing</a:t>
            </a:r>
          </a:p>
        </p:txBody>
      </p:sp>
      <p:sp>
        <p:nvSpPr>
          <p:cNvPr id="23" name="TextBox 22"/>
          <p:cNvSpPr txBox="1"/>
          <p:nvPr/>
        </p:nvSpPr>
        <p:spPr>
          <a:xfrm>
            <a:off x="9646920" y="2194560"/>
            <a:ext cx="1508760" cy="274320"/>
          </a:xfrm>
          <a:prstGeom prst="rect">
            <a:avLst/>
          </a:prstGeom>
          <a:noFill/>
          <a:ln>
            <a:noFill/>
          </a:ln>
        </p:spPr>
        <p:txBody>
          <a:bodyPr wrap="none" lIns="54864" tIns="36576" rIns="54864" bIns="36576" anchor="t">
            <a:spAutoFit/>
          </a:bodyPr>
          <a:lstStyle/>
          <a:p>
            <a:pPr algn="r"/>
            <a:r>
              <a:rPr sz="1350" b="1">
                <a:solidFill>
                  <a:srgbClr val="082B57"/>
                </a:solidFill>
                <a:latin typeface="Aptos"/>
              </a:rPr>
              <a:t>$500,000–$600,000</a:t>
            </a:r>
          </a:p>
        </p:txBody>
      </p:sp>
      <p:sp>
        <p:nvSpPr>
          <p:cNvPr id="24" name="Rectangle 23"/>
          <p:cNvSpPr/>
          <p:nvPr/>
        </p:nvSpPr>
        <p:spPr>
          <a:xfrm>
            <a:off x="4005072" y="2560320"/>
            <a:ext cx="7360920" cy="9144"/>
          </a:xfrm>
          <a:prstGeom prst="rect">
            <a:avLst/>
          </a:prstGeom>
          <a:solidFill>
            <a:srgbClr val="E2E8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4023360" y="2596896"/>
            <a:ext cx="5349240" cy="274320"/>
          </a:xfrm>
          <a:prstGeom prst="rect">
            <a:avLst/>
          </a:prstGeom>
          <a:noFill/>
          <a:ln>
            <a:noFill/>
          </a:ln>
        </p:spPr>
        <p:txBody>
          <a:bodyPr wrap="none" lIns="54864" tIns="36576" rIns="54864" bIns="36576" anchor="t">
            <a:spAutoFit/>
          </a:bodyPr>
          <a:lstStyle/>
          <a:p>
            <a:pPr algn="l"/>
            <a:r>
              <a:rPr sz="1350" b="0">
                <a:solidFill>
                  <a:srgbClr val="4B5563"/>
                </a:solidFill>
                <a:latin typeface="Aptos"/>
              </a:rPr>
              <a:t>Benefits, payroll taxes, leave and overtime coverage</a:t>
            </a:r>
          </a:p>
        </p:txBody>
      </p:sp>
      <p:sp>
        <p:nvSpPr>
          <p:cNvPr id="26" name="TextBox 25"/>
          <p:cNvSpPr txBox="1"/>
          <p:nvPr/>
        </p:nvSpPr>
        <p:spPr>
          <a:xfrm>
            <a:off x="9646920" y="2596896"/>
            <a:ext cx="1508760" cy="274320"/>
          </a:xfrm>
          <a:prstGeom prst="rect">
            <a:avLst/>
          </a:prstGeom>
          <a:noFill/>
          <a:ln>
            <a:noFill/>
          </a:ln>
        </p:spPr>
        <p:txBody>
          <a:bodyPr wrap="none" lIns="54864" tIns="36576" rIns="54864" bIns="36576" anchor="t">
            <a:spAutoFit/>
          </a:bodyPr>
          <a:lstStyle/>
          <a:p>
            <a:pPr algn="r"/>
            <a:r>
              <a:rPr sz="1350" b="1">
                <a:solidFill>
                  <a:srgbClr val="082B57"/>
                </a:solidFill>
                <a:latin typeface="Aptos"/>
              </a:rPr>
              <a:t>$200,000–$275,000</a:t>
            </a:r>
          </a:p>
        </p:txBody>
      </p:sp>
      <p:sp>
        <p:nvSpPr>
          <p:cNvPr id="27" name="Rectangle 26"/>
          <p:cNvSpPr/>
          <p:nvPr/>
        </p:nvSpPr>
        <p:spPr>
          <a:xfrm>
            <a:off x="4005072" y="2962656"/>
            <a:ext cx="7360920" cy="9144"/>
          </a:xfrm>
          <a:prstGeom prst="rect">
            <a:avLst/>
          </a:prstGeom>
          <a:solidFill>
            <a:srgbClr val="E2E8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4023360" y="2999232"/>
            <a:ext cx="5349240" cy="274320"/>
          </a:xfrm>
          <a:prstGeom prst="rect">
            <a:avLst/>
          </a:prstGeom>
          <a:noFill/>
          <a:ln>
            <a:noFill/>
          </a:ln>
        </p:spPr>
        <p:txBody>
          <a:bodyPr wrap="none" lIns="54864" tIns="36576" rIns="54864" bIns="36576" anchor="t">
            <a:spAutoFit/>
          </a:bodyPr>
          <a:lstStyle/>
          <a:p>
            <a:pPr algn="l"/>
            <a:r>
              <a:rPr sz="1350" b="0">
                <a:solidFill>
                  <a:srgbClr val="4B5563"/>
                </a:solidFill>
                <a:latin typeface="Aptos"/>
              </a:rPr>
              <a:t>Ambulance replacement / depreciation</a:t>
            </a:r>
          </a:p>
        </p:txBody>
      </p:sp>
      <p:sp>
        <p:nvSpPr>
          <p:cNvPr id="29" name="TextBox 28"/>
          <p:cNvSpPr txBox="1"/>
          <p:nvPr/>
        </p:nvSpPr>
        <p:spPr>
          <a:xfrm>
            <a:off x="9646920" y="2999232"/>
            <a:ext cx="1508760" cy="274320"/>
          </a:xfrm>
          <a:prstGeom prst="rect">
            <a:avLst/>
          </a:prstGeom>
          <a:noFill/>
          <a:ln>
            <a:noFill/>
          </a:ln>
        </p:spPr>
        <p:txBody>
          <a:bodyPr wrap="none" lIns="54864" tIns="36576" rIns="54864" bIns="36576" anchor="t">
            <a:spAutoFit/>
          </a:bodyPr>
          <a:lstStyle/>
          <a:p>
            <a:pPr algn="r"/>
            <a:r>
              <a:rPr sz="1350" b="1">
                <a:solidFill>
                  <a:srgbClr val="082B57"/>
                </a:solidFill>
                <a:latin typeface="Aptos"/>
              </a:rPr>
              <a:t>$60,000–$90,000</a:t>
            </a:r>
          </a:p>
        </p:txBody>
      </p:sp>
      <p:sp>
        <p:nvSpPr>
          <p:cNvPr id="30" name="Rectangle 29"/>
          <p:cNvSpPr/>
          <p:nvPr/>
        </p:nvSpPr>
        <p:spPr>
          <a:xfrm>
            <a:off x="4005072" y="3364992"/>
            <a:ext cx="7360920" cy="9144"/>
          </a:xfrm>
          <a:prstGeom prst="rect">
            <a:avLst/>
          </a:prstGeom>
          <a:solidFill>
            <a:srgbClr val="E2E8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4023360" y="3401568"/>
            <a:ext cx="5349240" cy="274320"/>
          </a:xfrm>
          <a:prstGeom prst="rect">
            <a:avLst/>
          </a:prstGeom>
          <a:noFill/>
          <a:ln>
            <a:noFill/>
          </a:ln>
        </p:spPr>
        <p:txBody>
          <a:bodyPr wrap="none" lIns="54864" tIns="36576" rIns="54864" bIns="36576" anchor="t">
            <a:spAutoFit/>
          </a:bodyPr>
          <a:lstStyle/>
          <a:p>
            <a:pPr algn="l"/>
            <a:r>
              <a:rPr sz="1350" b="0">
                <a:solidFill>
                  <a:srgbClr val="4B5563"/>
                </a:solidFill>
                <a:latin typeface="Aptos"/>
              </a:rPr>
              <a:t>Cardiac monitor, stretcher and medical equipment</a:t>
            </a:r>
          </a:p>
        </p:txBody>
      </p:sp>
      <p:sp>
        <p:nvSpPr>
          <p:cNvPr id="32" name="TextBox 31"/>
          <p:cNvSpPr txBox="1"/>
          <p:nvPr/>
        </p:nvSpPr>
        <p:spPr>
          <a:xfrm>
            <a:off x="9646920" y="3401568"/>
            <a:ext cx="1508760" cy="274320"/>
          </a:xfrm>
          <a:prstGeom prst="rect">
            <a:avLst/>
          </a:prstGeom>
          <a:noFill/>
          <a:ln>
            <a:noFill/>
          </a:ln>
        </p:spPr>
        <p:txBody>
          <a:bodyPr wrap="none" lIns="54864" tIns="36576" rIns="54864" bIns="36576" anchor="t">
            <a:spAutoFit/>
          </a:bodyPr>
          <a:lstStyle/>
          <a:p>
            <a:pPr algn="r"/>
            <a:r>
              <a:rPr sz="1350" b="1">
                <a:solidFill>
                  <a:srgbClr val="082B57"/>
                </a:solidFill>
                <a:latin typeface="Aptos"/>
              </a:rPr>
              <a:t>$30,000–$50,000</a:t>
            </a:r>
          </a:p>
        </p:txBody>
      </p:sp>
      <p:sp>
        <p:nvSpPr>
          <p:cNvPr id="33" name="Rectangle 32"/>
          <p:cNvSpPr/>
          <p:nvPr/>
        </p:nvSpPr>
        <p:spPr>
          <a:xfrm>
            <a:off x="4005072" y="3767328"/>
            <a:ext cx="7360920" cy="9144"/>
          </a:xfrm>
          <a:prstGeom prst="rect">
            <a:avLst/>
          </a:prstGeom>
          <a:solidFill>
            <a:srgbClr val="E2E8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4023360" y="3803904"/>
            <a:ext cx="5349240" cy="274320"/>
          </a:xfrm>
          <a:prstGeom prst="rect">
            <a:avLst/>
          </a:prstGeom>
          <a:noFill/>
          <a:ln>
            <a:noFill/>
          </a:ln>
        </p:spPr>
        <p:txBody>
          <a:bodyPr wrap="none" lIns="54864" tIns="36576" rIns="54864" bIns="36576" anchor="t">
            <a:spAutoFit/>
          </a:bodyPr>
          <a:lstStyle/>
          <a:p>
            <a:pPr algn="l"/>
            <a:r>
              <a:rPr sz="1350" b="0">
                <a:solidFill>
                  <a:srgbClr val="4B5563"/>
                </a:solidFill>
                <a:latin typeface="Aptos"/>
              </a:rPr>
              <a:t>Fuel, maintenance, tires and vehicle insurance</a:t>
            </a:r>
          </a:p>
        </p:txBody>
      </p:sp>
      <p:sp>
        <p:nvSpPr>
          <p:cNvPr id="35" name="TextBox 34"/>
          <p:cNvSpPr txBox="1"/>
          <p:nvPr/>
        </p:nvSpPr>
        <p:spPr>
          <a:xfrm>
            <a:off x="9646920" y="3803904"/>
            <a:ext cx="1508760" cy="274320"/>
          </a:xfrm>
          <a:prstGeom prst="rect">
            <a:avLst/>
          </a:prstGeom>
          <a:noFill/>
          <a:ln>
            <a:noFill/>
          </a:ln>
        </p:spPr>
        <p:txBody>
          <a:bodyPr wrap="none" lIns="54864" tIns="36576" rIns="54864" bIns="36576" anchor="t">
            <a:spAutoFit/>
          </a:bodyPr>
          <a:lstStyle/>
          <a:p>
            <a:pPr algn="r"/>
            <a:r>
              <a:rPr sz="1350" b="1">
                <a:solidFill>
                  <a:srgbClr val="082B57"/>
                </a:solidFill>
                <a:latin typeface="Aptos"/>
              </a:rPr>
              <a:t>$70,000–$110,000</a:t>
            </a:r>
          </a:p>
        </p:txBody>
      </p:sp>
      <p:sp>
        <p:nvSpPr>
          <p:cNvPr id="36" name="Rectangle 35"/>
          <p:cNvSpPr/>
          <p:nvPr/>
        </p:nvSpPr>
        <p:spPr>
          <a:xfrm>
            <a:off x="4005072" y="4169664"/>
            <a:ext cx="7360920" cy="9144"/>
          </a:xfrm>
          <a:prstGeom prst="rect">
            <a:avLst/>
          </a:prstGeom>
          <a:solidFill>
            <a:srgbClr val="E2E8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TextBox 36"/>
          <p:cNvSpPr txBox="1"/>
          <p:nvPr/>
        </p:nvSpPr>
        <p:spPr>
          <a:xfrm>
            <a:off x="4023360" y="4206240"/>
            <a:ext cx="5349240" cy="274320"/>
          </a:xfrm>
          <a:prstGeom prst="rect">
            <a:avLst/>
          </a:prstGeom>
          <a:noFill/>
          <a:ln>
            <a:noFill/>
          </a:ln>
        </p:spPr>
        <p:txBody>
          <a:bodyPr wrap="none" lIns="54864" tIns="36576" rIns="54864" bIns="36576" anchor="t">
            <a:spAutoFit/>
          </a:bodyPr>
          <a:lstStyle/>
          <a:p>
            <a:pPr algn="l"/>
            <a:r>
              <a:rPr sz="1350" b="0">
                <a:solidFill>
                  <a:srgbClr val="4B5563"/>
                </a:solidFill>
                <a:latin typeface="Aptos"/>
              </a:rPr>
              <a:t>Medications, oxygen and disposable supplies</a:t>
            </a:r>
          </a:p>
        </p:txBody>
      </p:sp>
      <p:sp>
        <p:nvSpPr>
          <p:cNvPr id="38" name="TextBox 37"/>
          <p:cNvSpPr txBox="1"/>
          <p:nvPr/>
        </p:nvSpPr>
        <p:spPr>
          <a:xfrm>
            <a:off x="9646920" y="4206240"/>
            <a:ext cx="1508760" cy="274320"/>
          </a:xfrm>
          <a:prstGeom prst="rect">
            <a:avLst/>
          </a:prstGeom>
          <a:noFill/>
          <a:ln>
            <a:noFill/>
          </a:ln>
        </p:spPr>
        <p:txBody>
          <a:bodyPr wrap="none" lIns="54864" tIns="36576" rIns="54864" bIns="36576" anchor="t">
            <a:spAutoFit/>
          </a:bodyPr>
          <a:lstStyle/>
          <a:p>
            <a:pPr algn="r"/>
            <a:r>
              <a:rPr sz="1350" b="1">
                <a:solidFill>
                  <a:srgbClr val="082B57"/>
                </a:solidFill>
                <a:latin typeface="Aptos"/>
              </a:rPr>
              <a:t>$40,000–$80,000</a:t>
            </a:r>
          </a:p>
        </p:txBody>
      </p:sp>
      <p:sp>
        <p:nvSpPr>
          <p:cNvPr id="39" name="Rectangle 38"/>
          <p:cNvSpPr/>
          <p:nvPr/>
        </p:nvSpPr>
        <p:spPr>
          <a:xfrm>
            <a:off x="4005072" y="4572000"/>
            <a:ext cx="7360920" cy="9144"/>
          </a:xfrm>
          <a:prstGeom prst="rect">
            <a:avLst/>
          </a:prstGeom>
          <a:solidFill>
            <a:srgbClr val="E2E8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4023360" y="4608576"/>
            <a:ext cx="5349240" cy="274320"/>
          </a:xfrm>
          <a:prstGeom prst="rect">
            <a:avLst/>
          </a:prstGeom>
          <a:noFill/>
          <a:ln>
            <a:noFill/>
          </a:ln>
        </p:spPr>
        <p:txBody>
          <a:bodyPr wrap="none" lIns="54864" tIns="36576" rIns="54864" bIns="36576" anchor="t">
            <a:spAutoFit/>
          </a:bodyPr>
          <a:lstStyle/>
          <a:p>
            <a:pPr algn="l"/>
            <a:r>
              <a:rPr sz="1350" b="0">
                <a:solidFill>
                  <a:srgbClr val="4B5563"/>
                </a:solidFill>
                <a:latin typeface="Aptos"/>
              </a:rPr>
              <a:t>Medical direction, training and quality assurance</a:t>
            </a:r>
          </a:p>
        </p:txBody>
      </p:sp>
      <p:sp>
        <p:nvSpPr>
          <p:cNvPr id="41" name="TextBox 40"/>
          <p:cNvSpPr txBox="1"/>
          <p:nvPr/>
        </p:nvSpPr>
        <p:spPr>
          <a:xfrm>
            <a:off x="9646920" y="4608576"/>
            <a:ext cx="1508760" cy="274320"/>
          </a:xfrm>
          <a:prstGeom prst="rect">
            <a:avLst/>
          </a:prstGeom>
          <a:noFill/>
          <a:ln>
            <a:noFill/>
          </a:ln>
        </p:spPr>
        <p:txBody>
          <a:bodyPr wrap="none" lIns="54864" tIns="36576" rIns="54864" bIns="36576" anchor="t">
            <a:spAutoFit/>
          </a:bodyPr>
          <a:lstStyle/>
          <a:p>
            <a:pPr algn="r"/>
            <a:r>
              <a:rPr sz="1350" b="1">
                <a:solidFill>
                  <a:srgbClr val="082B57"/>
                </a:solidFill>
                <a:latin typeface="Aptos"/>
              </a:rPr>
              <a:t>$30,000–$60,000</a:t>
            </a:r>
          </a:p>
        </p:txBody>
      </p:sp>
      <p:sp>
        <p:nvSpPr>
          <p:cNvPr id="42" name="Rectangle 41"/>
          <p:cNvSpPr/>
          <p:nvPr/>
        </p:nvSpPr>
        <p:spPr>
          <a:xfrm>
            <a:off x="4005072" y="4974336"/>
            <a:ext cx="7360920" cy="9144"/>
          </a:xfrm>
          <a:prstGeom prst="rect">
            <a:avLst/>
          </a:prstGeom>
          <a:solidFill>
            <a:srgbClr val="E2E8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p:cNvSpPr txBox="1"/>
          <p:nvPr/>
        </p:nvSpPr>
        <p:spPr>
          <a:xfrm>
            <a:off x="4023360" y="5010912"/>
            <a:ext cx="5349240" cy="274320"/>
          </a:xfrm>
          <a:prstGeom prst="rect">
            <a:avLst/>
          </a:prstGeom>
          <a:noFill/>
          <a:ln>
            <a:noFill/>
          </a:ln>
        </p:spPr>
        <p:txBody>
          <a:bodyPr wrap="none" lIns="54864" tIns="36576" rIns="54864" bIns="36576" anchor="t">
            <a:spAutoFit/>
          </a:bodyPr>
          <a:lstStyle/>
          <a:p>
            <a:pPr algn="l"/>
            <a:r>
              <a:rPr sz="1350" b="0">
                <a:solidFill>
                  <a:srgbClr val="4B5563"/>
                </a:solidFill>
                <a:latin typeface="Aptos"/>
              </a:rPr>
              <a:t>Dispatch, supervision, billing, IT and admin support</a:t>
            </a:r>
          </a:p>
        </p:txBody>
      </p:sp>
      <p:sp>
        <p:nvSpPr>
          <p:cNvPr id="44" name="TextBox 43"/>
          <p:cNvSpPr txBox="1"/>
          <p:nvPr/>
        </p:nvSpPr>
        <p:spPr>
          <a:xfrm>
            <a:off x="9646920" y="5010912"/>
            <a:ext cx="1508760" cy="274320"/>
          </a:xfrm>
          <a:prstGeom prst="rect">
            <a:avLst/>
          </a:prstGeom>
          <a:noFill/>
          <a:ln>
            <a:noFill/>
          </a:ln>
        </p:spPr>
        <p:txBody>
          <a:bodyPr wrap="none" lIns="54864" tIns="36576" rIns="54864" bIns="36576" anchor="t">
            <a:spAutoFit/>
          </a:bodyPr>
          <a:lstStyle/>
          <a:p>
            <a:pPr algn="r"/>
            <a:r>
              <a:rPr sz="1350" b="1">
                <a:solidFill>
                  <a:srgbClr val="082B57"/>
                </a:solidFill>
                <a:latin typeface="Aptos"/>
              </a:rPr>
              <a:t>$100,000–$175,000</a:t>
            </a:r>
          </a:p>
        </p:txBody>
      </p:sp>
      <p:sp>
        <p:nvSpPr>
          <p:cNvPr id="45" name="Rounded Rectangle 44"/>
          <p:cNvSpPr/>
          <p:nvPr/>
        </p:nvSpPr>
        <p:spPr>
          <a:xfrm>
            <a:off x="4023360" y="5449824"/>
            <a:ext cx="7132320" cy="640080"/>
          </a:xfrm>
          <a:prstGeom prst="roundRect">
            <a:avLst/>
          </a:prstGeom>
          <a:solidFill>
            <a:srgbClr val="F3F6FA"/>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45"/>
          <p:cNvSpPr txBox="1"/>
          <p:nvPr/>
        </p:nvSpPr>
        <p:spPr>
          <a:xfrm>
            <a:off x="4224528" y="5596128"/>
            <a:ext cx="4114800" cy="228600"/>
          </a:xfrm>
          <a:prstGeom prst="rect">
            <a:avLst/>
          </a:prstGeom>
          <a:noFill/>
          <a:ln>
            <a:noFill/>
          </a:ln>
        </p:spPr>
        <p:txBody>
          <a:bodyPr wrap="none" lIns="54864" tIns="36576" rIns="54864" bIns="36576" anchor="t">
            <a:spAutoFit/>
          </a:bodyPr>
          <a:lstStyle/>
          <a:p>
            <a:pPr algn="l"/>
            <a:r>
              <a:rPr sz="1700" b="1">
                <a:solidFill>
                  <a:srgbClr val="082B57"/>
                </a:solidFill>
                <a:latin typeface="Aptos"/>
              </a:rPr>
              <a:t>Estimated annual total</a:t>
            </a:r>
          </a:p>
        </p:txBody>
      </p:sp>
      <p:sp>
        <p:nvSpPr>
          <p:cNvPr id="47" name="TextBox 46"/>
          <p:cNvSpPr txBox="1"/>
          <p:nvPr/>
        </p:nvSpPr>
        <p:spPr>
          <a:xfrm>
            <a:off x="8595360" y="5559552"/>
            <a:ext cx="2331720" cy="274320"/>
          </a:xfrm>
          <a:prstGeom prst="rect">
            <a:avLst/>
          </a:prstGeom>
          <a:noFill/>
          <a:ln>
            <a:noFill/>
          </a:ln>
        </p:spPr>
        <p:txBody>
          <a:bodyPr wrap="none" lIns="54864" tIns="36576" rIns="54864" bIns="36576" anchor="t">
            <a:spAutoFit/>
          </a:bodyPr>
          <a:lstStyle/>
          <a:p>
            <a:pPr algn="r"/>
            <a:r>
              <a:rPr sz="1800" b="1">
                <a:solidFill>
                  <a:srgbClr val="C4122F"/>
                </a:solidFill>
                <a:latin typeface="Aptos"/>
              </a:rPr>
              <a:t>$1.03 million to $1.44 million</a:t>
            </a:r>
          </a:p>
        </p:txBody>
      </p:sp>
      <p:sp>
        <p:nvSpPr>
          <p:cNvPr id="48" name="Rounded Rectangle 47"/>
          <p:cNvSpPr/>
          <p:nvPr/>
        </p:nvSpPr>
        <p:spPr>
          <a:xfrm>
            <a:off x="3794760" y="6473952"/>
            <a:ext cx="1051560" cy="219456"/>
          </a:xfrm>
          <a:prstGeom prst="roundRect">
            <a:avLst/>
          </a:prstGeom>
          <a:solidFill>
            <a:srgbClr val="E2E8F0"/>
          </a:solidFill>
          <a:ln>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TextBox 48"/>
          <p:cNvSpPr txBox="1"/>
          <p:nvPr/>
        </p:nvSpPr>
        <p:spPr>
          <a:xfrm>
            <a:off x="3968496" y="6455664"/>
            <a:ext cx="914400" cy="219456"/>
          </a:xfrm>
          <a:prstGeom prst="rect">
            <a:avLst/>
          </a:prstGeom>
          <a:noFill/>
          <a:ln>
            <a:noFill/>
          </a:ln>
        </p:spPr>
        <p:txBody>
          <a:bodyPr wrap="none" lIns="54864" tIns="36576" rIns="54864" bIns="36576" anchor="t">
            <a:spAutoFit/>
          </a:bodyPr>
          <a:lstStyle/>
          <a:p>
            <a:pPr algn="l"/>
            <a:r>
              <a:rPr sz="1050" b="1">
                <a:solidFill>
                  <a:srgbClr val="FFFFFF"/>
                </a:solidFill>
                <a:latin typeface="Aptos"/>
              </a:rPr>
              <a:t>Policy point</a:t>
            </a:r>
          </a:p>
        </p:txBody>
      </p:sp>
      <p:sp>
        <p:nvSpPr>
          <p:cNvPr id="50" name="TextBox 49"/>
          <p:cNvSpPr txBox="1"/>
          <p:nvPr/>
        </p:nvSpPr>
        <p:spPr>
          <a:xfrm>
            <a:off x="4828032" y="6400800"/>
            <a:ext cx="6528816" cy="310896"/>
          </a:xfrm>
          <a:prstGeom prst="rect">
            <a:avLst/>
          </a:prstGeom>
          <a:noFill/>
          <a:ln>
            <a:noFill/>
          </a:ln>
        </p:spPr>
        <p:txBody>
          <a:bodyPr wrap="none" lIns="54864" tIns="36576" rIns="54864" bIns="36576" anchor="t">
            <a:spAutoFit/>
          </a:bodyPr>
          <a:lstStyle/>
          <a:p>
            <a:pPr algn="l"/>
            <a:r>
              <a:rPr sz="1230" b="1">
                <a:solidFill>
                  <a:srgbClr val="082B57"/>
                </a:solidFill>
                <a:latin typeface="Aptos"/>
              </a:rPr>
              <a:t>This readiness cost exists before the first 911 call is answered and whether or not a patient is transported.</a:t>
            </a:r>
          </a:p>
        </p:txBody>
      </p:sp>
      <p:sp>
        <p:nvSpPr>
          <p:cNvPr id="51" name="TextBox 50"/>
          <p:cNvSpPr txBox="1"/>
          <p:nvPr/>
        </p:nvSpPr>
        <p:spPr>
          <a:xfrm>
            <a:off x="502920" y="6492240"/>
            <a:ext cx="11064240" cy="164592"/>
          </a:xfrm>
          <a:prstGeom prst="rect">
            <a:avLst/>
          </a:prstGeom>
          <a:noFill/>
          <a:ln>
            <a:noFill/>
          </a:ln>
        </p:spPr>
        <p:txBody>
          <a:bodyPr wrap="none" lIns="54864" tIns="36576" rIns="54864" bIns="36576" anchor="t">
            <a:spAutoFit/>
          </a:bodyPr>
          <a:lstStyle/>
          <a:p>
            <a:pPr algn="l"/>
            <a:r>
              <a:rPr sz="819" b="0">
                <a:solidFill>
                  <a:srgbClr val="7A8799"/>
                </a:solidFill>
                <a:latin typeface="Aptos"/>
              </a:rPr>
              <a:t>Sources: Georgia wage benchmarks (Indeed, accessed July 2026); Georgia EMS rules requiring 24/7 zone coverage and licensed staffing; MedPAC ambulance cost analysis; planning estimate synthesized for GEMSA/GAPA.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5F8FC"/>
        </a:solidFill>
        <a:effectLst/>
      </p:bgPr>
    </p:bg>
    <p:spTree>
      <p:nvGrpSpPr>
        <p:cNvPr id="1" name=""/>
        <p:cNvGrpSpPr/>
        <p:nvPr/>
      </p:nvGrpSpPr>
      <p:grpSpPr>
        <a:xfrm>
          <a:off x="0" y="0"/>
          <a:ext cx="0" cy="0"/>
          <a:chOff x="0" y="0"/>
          <a:chExt cx="0" cy="0"/>
        </a:xfrm>
      </p:grpSpPr>
      <p:sp>
        <p:nvSpPr>
          <p:cNvPr id="2" name="Text 0"/>
          <p:cNvSpPr/>
          <p:nvPr/>
        </p:nvSpPr>
        <p:spPr>
          <a:xfrm>
            <a:off x="502920" y="256032"/>
            <a:ext cx="6217920" cy="201168"/>
          </a:xfrm>
          <a:prstGeom prst="rect">
            <a:avLst/>
          </a:prstGeom>
          <a:noFill/>
          <a:ln/>
        </p:spPr>
        <p:txBody>
          <a:bodyPr wrap="square" lIns="0" tIns="0" rIns="0" bIns="0" rtlCol="0" anchor="ctr"/>
          <a:lstStyle/>
          <a:p>
            <a:pPr marL="0" indent="0">
              <a:buNone/>
            </a:pPr>
            <a:r>
              <a:rPr lang="en-US" sz="850" b="1" dirty="0">
                <a:solidFill>
                  <a:srgbClr val="C4122F"/>
                </a:solidFill>
                <a:latin typeface="Aptos" pitchFamily="34" charset="0"/>
                <a:ea typeface="Aptos" pitchFamily="34" charset="-122"/>
                <a:cs typeface="Aptos" pitchFamily="34" charset="-120"/>
              </a:rPr>
              <a:t>BLUE RIBBON HOUSE STUDY COMMITTEE ON EMS</a:t>
            </a:r>
            <a:endParaRPr lang="en-US" sz="850" dirty="0"/>
          </a:p>
        </p:txBody>
      </p:sp>
      <p:sp>
        <p:nvSpPr>
          <p:cNvPr id="3" name="Text 1"/>
          <p:cNvSpPr/>
          <p:nvPr/>
        </p:nvSpPr>
        <p:spPr>
          <a:xfrm>
            <a:off x="502920" y="530352"/>
            <a:ext cx="8138160" cy="493776"/>
          </a:xfrm>
          <a:prstGeom prst="rect">
            <a:avLst/>
          </a:prstGeom>
          <a:noFill/>
          <a:ln/>
        </p:spPr>
        <p:txBody>
          <a:bodyPr wrap="square" lIns="0" tIns="0" rIns="0" bIns="0" rtlCol="0" anchor="ctr">
            <a:normAutofit/>
          </a:bodyPr>
          <a:lstStyle/>
          <a:p>
            <a:pPr marL="0" indent="0">
              <a:buNone/>
            </a:pPr>
            <a:r>
              <a:rPr lang="en-US" sz="2400" b="1" dirty="0">
                <a:solidFill>
                  <a:srgbClr val="082B57"/>
                </a:solidFill>
                <a:latin typeface="Aptos Display" pitchFamily="34" charset="0"/>
                <a:ea typeface="Aptos Display" pitchFamily="34" charset="-122"/>
                <a:cs typeface="Aptos Display" pitchFamily="34" charset="-120"/>
              </a:rPr>
              <a:t>The core workforce problem: short career lifespan</a:t>
            </a:r>
            <a:endParaRPr lang="en-US" sz="2400" dirty="0"/>
          </a:p>
        </p:txBody>
      </p:sp>
      <p:sp>
        <p:nvSpPr>
          <p:cNvPr id="4" name="Shape 2"/>
          <p:cNvSpPr/>
          <p:nvPr/>
        </p:nvSpPr>
        <p:spPr>
          <a:xfrm>
            <a:off x="502920" y="1078992"/>
            <a:ext cx="11155680" cy="0"/>
          </a:xfrm>
          <a:prstGeom prst="line">
            <a:avLst/>
          </a:prstGeom>
          <a:noFill/>
          <a:ln w="12700">
            <a:solidFill>
              <a:srgbClr val="C8D5E6"/>
            </a:solidFill>
            <a:prstDash val="solid"/>
          </a:ln>
        </p:spPr>
        <p:txBody>
          <a:bodyPr/>
          <a:lstStyle/>
          <a:p>
            <a:endParaRPr lang="en-US"/>
          </a:p>
        </p:txBody>
      </p:sp>
      <p:sp>
        <p:nvSpPr>
          <p:cNvPr id="5" name="Text 3"/>
          <p:cNvSpPr/>
          <p:nvPr/>
        </p:nvSpPr>
        <p:spPr>
          <a:xfrm>
            <a:off x="658368" y="1243584"/>
            <a:ext cx="10881360" cy="347472"/>
          </a:xfrm>
          <a:prstGeom prst="rect">
            <a:avLst/>
          </a:prstGeom>
          <a:noFill/>
          <a:ln/>
        </p:spPr>
        <p:txBody>
          <a:bodyPr wrap="square" lIns="0" tIns="0" rIns="0" bIns="0" rtlCol="0" anchor="ctr">
            <a:normAutofit/>
          </a:bodyPr>
          <a:lstStyle/>
          <a:p>
            <a:pPr marL="0" indent="0">
              <a:buNone/>
            </a:pPr>
            <a:r>
              <a:rPr lang="en-US" sz="1800" b="1" dirty="0">
                <a:solidFill>
                  <a:srgbClr val="082B57"/>
                </a:solidFill>
              </a:rPr>
              <a:t>Frontline pre-hospital providers are leaving the field almost as fast as they enter it.</a:t>
            </a:r>
            <a:endParaRPr lang="en-US" sz="1800" dirty="0"/>
          </a:p>
        </p:txBody>
      </p:sp>
      <p:sp>
        <p:nvSpPr>
          <p:cNvPr id="6" name="Shape 4"/>
          <p:cNvSpPr/>
          <p:nvPr/>
        </p:nvSpPr>
        <p:spPr>
          <a:xfrm>
            <a:off x="594360" y="1874520"/>
            <a:ext cx="1965960" cy="1417320"/>
          </a:xfrm>
          <a:prstGeom prst="roundRect">
            <a:avLst>
              <a:gd name="adj" fmla="val 7742"/>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7" name="Text 5"/>
          <p:cNvSpPr/>
          <p:nvPr/>
        </p:nvSpPr>
        <p:spPr>
          <a:xfrm>
            <a:off x="731520" y="2084832"/>
            <a:ext cx="1691640" cy="502920"/>
          </a:xfrm>
          <a:prstGeom prst="rect">
            <a:avLst/>
          </a:prstGeom>
          <a:noFill/>
          <a:ln/>
        </p:spPr>
        <p:txBody>
          <a:bodyPr wrap="square" lIns="0" tIns="0" rIns="0" bIns="0" rtlCol="0" anchor="ctr">
            <a:normAutofit/>
          </a:bodyPr>
          <a:lstStyle/>
          <a:p>
            <a:pPr marL="0" indent="0" algn="ctr">
              <a:buNone/>
            </a:pPr>
            <a:r>
              <a:rPr lang="en-US" sz="2600" b="1" dirty="0">
                <a:solidFill>
                  <a:srgbClr val="082B57"/>
                </a:solidFill>
                <a:latin typeface="Aptos Display" pitchFamily="34" charset="0"/>
                <a:ea typeface="Aptos Display" pitchFamily="34" charset="-122"/>
                <a:cs typeface="Aptos Display" pitchFamily="34" charset="-120"/>
              </a:rPr>
              <a:t>3–5</a:t>
            </a:r>
            <a:endParaRPr lang="en-US" sz="2600" dirty="0"/>
          </a:p>
        </p:txBody>
      </p:sp>
      <p:sp>
        <p:nvSpPr>
          <p:cNvPr id="8" name="Text 6"/>
          <p:cNvSpPr/>
          <p:nvPr/>
        </p:nvSpPr>
        <p:spPr>
          <a:xfrm>
            <a:off x="731520" y="2615184"/>
            <a:ext cx="1691640" cy="420624"/>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EMT years</a:t>
            </a:r>
            <a:endParaRPr lang="en-US" sz="950" dirty="0"/>
          </a:p>
          <a:p>
            <a:pPr marL="0" indent="0" algn="ctr">
              <a:buNone/>
            </a:pPr>
            <a:r>
              <a:rPr lang="en-US" sz="950" dirty="0">
                <a:solidFill>
                  <a:srgbClr val="4B5563"/>
                </a:solidFill>
              </a:rPr>
              <a:t>planning range</a:t>
            </a:r>
            <a:endParaRPr lang="en-US" sz="950" dirty="0"/>
          </a:p>
        </p:txBody>
      </p:sp>
      <p:sp>
        <p:nvSpPr>
          <p:cNvPr id="9" name="Shape 7"/>
          <p:cNvSpPr/>
          <p:nvPr/>
        </p:nvSpPr>
        <p:spPr>
          <a:xfrm>
            <a:off x="2788920" y="1874520"/>
            <a:ext cx="1965960" cy="1417320"/>
          </a:xfrm>
          <a:prstGeom prst="roundRect">
            <a:avLst>
              <a:gd name="adj" fmla="val 7742"/>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0" name="Text 8"/>
          <p:cNvSpPr/>
          <p:nvPr/>
        </p:nvSpPr>
        <p:spPr>
          <a:xfrm>
            <a:off x="2926080" y="2084832"/>
            <a:ext cx="1691640" cy="502920"/>
          </a:xfrm>
          <a:prstGeom prst="rect">
            <a:avLst/>
          </a:prstGeom>
          <a:noFill/>
          <a:ln/>
        </p:spPr>
        <p:txBody>
          <a:bodyPr wrap="square" lIns="0" tIns="0" rIns="0" bIns="0" rtlCol="0" anchor="ctr">
            <a:normAutofit/>
          </a:bodyPr>
          <a:lstStyle/>
          <a:p>
            <a:pPr marL="0" indent="0" algn="ctr">
              <a:buNone/>
            </a:pPr>
            <a:r>
              <a:rPr lang="en-US" sz="2600" b="1" dirty="0">
                <a:solidFill>
                  <a:srgbClr val="082B57"/>
                </a:solidFill>
                <a:latin typeface="Aptos Display" pitchFamily="34" charset="0"/>
                <a:ea typeface="Aptos Display" pitchFamily="34" charset="-122"/>
                <a:cs typeface="Aptos Display" pitchFamily="34" charset="-120"/>
              </a:rPr>
              <a:t>5–7</a:t>
            </a:r>
            <a:endParaRPr lang="en-US" sz="2600" dirty="0"/>
          </a:p>
        </p:txBody>
      </p:sp>
      <p:sp>
        <p:nvSpPr>
          <p:cNvPr id="11" name="Text 9"/>
          <p:cNvSpPr/>
          <p:nvPr/>
        </p:nvSpPr>
        <p:spPr>
          <a:xfrm>
            <a:off x="2926080" y="2615184"/>
            <a:ext cx="1691640" cy="420624"/>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Paramedic years</a:t>
            </a:r>
            <a:endParaRPr lang="en-US" sz="950" dirty="0"/>
          </a:p>
          <a:p>
            <a:pPr marL="0" indent="0" algn="ctr">
              <a:buNone/>
            </a:pPr>
            <a:r>
              <a:rPr lang="en-US" sz="950" dirty="0">
                <a:solidFill>
                  <a:srgbClr val="4B5563"/>
                </a:solidFill>
              </a:rPr>
              <a:t>planning range</a:t>
            </a:r>
            <a:endParaRPr lang="en-US" sz="950" dirty="0"/>
          </a:p>
        </p:txBody>
      </p:sp>
      <p:sp>
        <p:nvSpPr>
          <p:cNvPr id="12" name="Shape 10"/>
          <p:cNvSpPr/>
          <p:nvPr/>
        </p:nvSpPr>
        <p:spPr>
          <a:xfrm>
            <a:off x="4983480" y="1874520"/>
            <a:ext cx="1965960" cy="1417320"/>
          </a:xfrm>
          <a:prstGeom prst="roundRect">
            <a:avLst>
              <a:gd name="adj" fmla="val 7742"/>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3" name="Text 11"/>
          <p:cNvSpPr/>
          <p:nvPr/>
        </p:nvSpPr>
        <p:spPr>
          <a:xfrm>
            <a:off x="5120640" y="2084832"/>
            <a:ext cx="1691640" cy="502920"/>
          </a:xfrm>
          <a:prstGeom prst="rect">
            <a:avLst/>
          </a:prstGeom>
          <a:noFill/>
          <a:ln/>
        </p:spPr>
        <p:txBody>
          <a:bodyPr wrap="square" lIns="0" tIns="0" rIns="0" bIns="0" rtlCol="0" anchor="ctr">
            <a:normAutofit/>
          </a:bodyPr>
          <a:lstStyle/>
          <a:p>
            <a:pPr marL="0" indent="0" algn="ctr">
              <a:buNone/>
            </a:pPr>
            <a:r>
              <a:rPr lang="en-US" sz="2600" b="1" dirty="0">
                <a:solidFill>
                  <a:srgbClr val="C4122F"/>
                </a:solidFill>
                <a:latin typeface="Aptos Display" pitchFamily="34" charset="0"/>
                <a:ea typeface="Aptos Display" pitchFamily="34" charset="-122"/>
                <a:cs typeface="Aptos Display" pitchFamily="34" charset="-120"/>
              </a:rPr>
              <a:t>36%</a:t>
            </a:r>
            <a:endParaRPr lang="en-US" sz="2600" dirty="0"/>
          </a:p>
        </p:txBody>
      </p:sp>
      <p:sp>
        <p:nvSpPr>
          <p:cNvPr id="14" name="Text 12"/>
          <p:cNvSpPr/>
          <p:nvPr/>
        </p:nvSpPr>
        <p:spPr>
          <a:xfrm>
            <a:off x="5120640" y="2615184"/>
            <a:ext cx="1691640" cy="420624"/>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Full-time EMT</a:t>
            </a:r>
            <a:endParaRPr lang="en-US" sz="950" dirty="0"/>
          </a:p>
          <a:p>
            <a:pPr marL="0" indent="0" algn="ctr">
              <a:buNone/>
            </a:pPr>
            <a:r>
              <a:rPr lang="en-US" sz="950" dirty="0">
                <a:solidFill>
                  <a:srgbClr val="4B5563"/>
                </a:solidFill>
              </a:rPr>
              <a:t>turnover</a:t>
            </a:r>
            <a:endParaRPr lang="en-US" sz="950" dirty="0"/>
          </a:p>
        </p:txBody>
      </p:sp>
      <p:sp>
        <p:nvSpPr>
          <p:cNvPr id="15" name="Shape 13"/>
          <p:cNvSpPr/>
          <p:nvPr/>
        </p:nvSpPr>
        <p:spPr>
          <a:xfrm>
            <a:off x="7178040" y="1874520"/>
            <a:ext cx="1965960" cy="1417320"/>
          </a:xfrm>
          <a:prstGeom prst="roundRect">
            <a:avLst>
              <a:gd name="adj" fmla="val 7742"/>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6" name="Text 14"/>
          <p:cNvSpPr/>
          <p:nvPr/>
        </p:nvSpPr>
        <p:spPr>
          <a:xfrm>
            <a:off x="7315200" y="2084832"/>
            <a:ext cx="1691640" cy="502920"/>
          </a:xfrm>
          <a:prstGeom prst="rect">
            <a:avLst/>
          </a:prstGeom>
          <a:noFill/>
          <a:ln/>
        </p:spPr>
        <p:txBody>
          <a:bodyPr wrap="square" lIns="0" tIns="0" rIns="0" bIns="0" rtlCol="0" anchor="ctr">
            <a:normAutofit/>
          </a:bodyPr>
          <a:lstStyle/>
          <a:p>
            <a:pPr marL="0" indent="0" algn="ctr">
              <a:buNone/>
            </a:pPr>
            <a:r>
              <a:rPr lang="en-US" sz="2600" b="1" dirty="0">
                <a:solidFill>
                  <a:srgbClr val="C4122F"/>
                </a:solidFill>
                <a:latin typeface="Aptos Display" pitchFamily="34" charset="0"/>
                <a:ea typeface="Aptos Display" pitchFamily="34" charset="-122"/>
                <a:cs typeface="Aptos Display" pitchFamily="34" charset="-120"/>
              </a:rPr>
              <a:t>27%</a:t>
            </a:r>
            <a:endParaRPr lang="en-US" sz="2600" dirty="0"/>
          </a:p>
        </p:txBody>
      </p:sp>
      <p:sp>
        <p:nvSpPr>
          <p:cNvPr id="17" name="Text 15"/>
          <p:cNvSpPr/>
          <p:nvPr/>
        </p:nvSpPr>
        <p:spPr>
          <a:xfrm>
            <a:off x="7315200" y="2615184"/>
            <a:ext cx="1691640" cy="420624"/>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Full-time paramedic</a:t>
            </a:r>
            <a:endParaRPr lang="en-US" sz="950" dirty="0"/>
          </a:p>
          <a:p>
            <a:pPr marL="0" indent="0" algn="ctr">
              <a:buNone/>
            </a:pPr>
            <a:r>
              <a:rPr lang="en-US" sz="950" dirty="0">
                <a:solidFill>
                  <a:srgbClr val="4B5563"/>
                </a:solidFill>
              </a:rPr>
              <a:t>turnover</a:t>
            </a:r>
            <a:endParaRPr lang="en-US" sz="950" dirty="0"/>
          </a:p>
        </p:txBody>
      </p:sp>
      <p:sp>
        <p:nvSpPr>
          <p:cNvPr id="18" name="Shape 16"/>
          <p:cNvSpPr/>
          <p:nvPr/>
        </p:nvSpPr>
        <p:spPr>
          <a:xfrm>
            <a:off x="9372600" y="1874520"/>
            <a:ext cx="1965960" cy="1417320"/>
          </a:xfrm>
          <a:prstGeom prst="roundRect">
            <a:avLst>
              <a:gd name="adj" fmla="val 7742"/>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9" name="Text 17"/>
          <p:cNvSpPr/>
          <p:nvPr/>
        </p:nvSpPr>
        <p:spPr>
          <a:xfrm>
            <a:off x="9509760" y="2084832"/>
            <a:ext cx="1691640" cy="502920"/>
          </a:xfrm>
          <a:prstGeom prst="rect">
            <a:avLst/>
          </a:prstGeom>
          <a:noFill/>
          <a:ln/>
        </p:spPr>
        <p:txBody>
          <a:bodyPr wrap="square" lIns="0" tIns="0" rIns="0" bIns="0" rtlCol="0" anchor="ctr">
            <a:normAutofit/>
          </a:bodyPr>
          <a:lstStyle/>
          <a:p>
            <a:pPr marL="0" indent="0" algn="ctr">
              <a:buNone/>
            </a:pPr>
            <a:r>
              <a:rPr lang="en-US" sz="2600" b="1" dirty="0">
                <a:solidFill>
                  <a:srgbClr val="C4122F"/>
                </a:solidFill>
                <a:latin typeface="Aptos Display" pitchFamily="34" charset="0"/>
                <a:ea typeface="Aptos Display" pitchFamily="34" charset="-122"/>
                <a:cs typeface="Aptos Display" pitchFamily="34" charset="-120"/>
              </a:rPr>
              <a:t>1 in 3+</a:t>
            </a:r>
            <a:endParaRPr lang="en-US" sz="2600" dirty="0"/>
          </a:p>
        </p:txBody>
      </p:sp>
      <p:sp>
        <p:nvSpPr>
          <p:cNvPr id="20" name="Text 18"/>
          <p:cNvSpPr/>
          <p:nvPr/>
        </p:nvSpPr>
        <p:spPr>
          <a:xfrm>
            <a:off x="9509760" y="2615184"/>
            <a:ext cx="1691640" cy="420624"/>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New hires leave</a:t>
            </a:r>
            <a:endParaRPr lang="en-US" sz="950" dirty="0"/>
          </a:p>
          <a:p>
            <a:pPr marL="0" indent="0" algn="ctr">
              <a:buNone/>
            </a:pPr>
            <a:r>
              <a:rPr lang="en-US" sz="950" dirty="0">
                <a:solidFill>
                  <a:srgbClr val="4B5563"/>
                </a:solidFill>
              </a:rPr>
              <a:t>in year one</a:t>
            </a:r>
            <a:endParaRPr lang="en-US" sz="950" dirty="0"/>
          </a:p>
        </p:txBody>
      </p:sp>
      <p:sp>
        <p:nvSpPr>
          <p:cNvPr id="21" name="Shape 19"/>
          <p:cNvSpPr/>
          <p:nvPr/>
        </p:nvSpPr>
        <p:spPr>
          <a:xfrm>
            <a:off x="594360" y="3703320"/>
            <a:ext cx="5349240" cy="1417320"/>
          </a:xfrm>
          <a:prstGeom prst="roundRect">
            <a:avLst>
              <a:gd name="adj" fmla="val 7742"/>
            </a:avLst>
          </a:prstGeom>
          <a:solidFill>
            <a:srgbClr val="FCEAEC"/>
          </a:solidFill>
          <a:ln w="10160">
            <a:solidFill>
              <a:srgbClr val="F3C1C7"/>
            </a:solidFill>
            <a:prstDash val="solid"/>
          </a:ln>
          <a:effectLst>
            <a:outerShdw blurRad="12700" dist="12700" dir="2700000" algn="bl" rotWithShape="0">
              <a:srgbClr val="5F6B7A">
                <a:alpha val="12000"/>
              </a:srgbClr>
            </a:outerShdw>
          </a:effectLst>
        </p:spPr>
        <p:txBody>
          <a:bodyPr/>
          <a:lstStyle/>
          <a:p>
            <a:endParaRPr lang="en-US"/>
          </a:p>
        </p:txBody>
      </p:sp>
      <p:sp>
        <p:nvSpPr>
          <p:cNvPr id="22" name="Text 20"/>
          <p:cNvSpPr/>
          <p:nvPr/>
        </p:nvSpPr>
        <p:spPr>
          <a:xfrm>
            <a:off x="868680" y="3886200"/>
            <a:ext cx="2468880" cy="320040"/>
          </a:xfrm>
          <a:prstGeom prst="rect">
            <a:avLst/>
          </a:prstGeom>
          <a:noFill/>
          <a:ln/>
        </p:spPr>
        <p:txBody>
          <a:bodyPr wrap="square" lIns="0" tIns="0" rIns="0" bIns="0" rtlCol="0" anchor="ctr"/>
          <a:lstStyle/>
          <a:p>
            <a:pPr marL="0" indent="0">
              <a:buNone/>
            </a:pPr>
            <a:r>
              <a:rPr lang="en-US" sz="2000" b="1" dirty="0">
                <a:solidFill>
                  <a:srgbClr val="C4122F"/>
                </a:solidFill>
              </a:rPr>
              <a:t>Every 3–4 years</a:t>
            </a:r>
            <a:endParaRPr lang="en-US" sz="2000" dirty="0"/>
          </a:p>
        </p:txBody>
      </p:sp>
      <p:sp>
        <p:nvSpPr>
          <p:cNvPr id="23" name="Text 21"/>
          <p:cNvSpPr/>
          <p:nvPr/>
        </p:nvSpPr>
        <p:spPr>
          <a:xfrm>
            <a:off x="868680" y="4315968"/>
            <a:ext cx="4663440" cy="320040"/>
          </a:xfrm>
          <a:prstGeom prst="rect">
            <a:avLst/>
          </a:prstGeom>
          <a:noFill/>
          <a:ln/>
        </p:spPr>
        <p:txBody>
          <a:bodyPr wrap="square" lIns="0" tIns="0" rIns="0" bIns="0" rtlCol="0" anchor="ctr">
            <a:normAutofit fontScale="92500" lnSpcReduction="20000"/>
          </a:bodyPr>
          <a:lstStyle/>
          <a:p>
            <a:pPr marL="0" indent="0">
              <a:buNone/>
            </a:pPr>
            <a:r>
              <a:rPr lang="en-US" sz="1300" dirty="0">
                <a:solidFill>
                  <a:srgbClr val="082B57"/>
                </a:solidFill>
              </a:rPr>
              <a:t>EMS agencies experience complete workforce turnover, according to the AAA/Newton 360 turnover study.</a:t>
            </a:r>
            <a:endParaRPr lang="en-US" sz="1300" dirty="0"/>
          </a:p>
        </p:txBody>
      </p:sp>
      <p:sp>
        <p:nvSpPr>
          <p:cNvPr id="24" name="Shape 22"/>
          <p:cNvSpPr/>
          <p:nvPr/>
        </p:nvSpPr>
        <p:spPr>
          <a:xfrm>
            <a:off x="6263640" y="3703319"/>
            <a:ext cx="5349240" cy="1664203"/>
          </a:xfrm>
          <a:prstGeom prst="roundRect">
            <a:avLst>
              <a:gd name="adj" fmla="val 7742"/>
            </a:avLst>
          </a:prstGeom>
          <a:solidFill>
            <a:srgbClr val="EAF2FB"/>
          </a:solidFill>
          <a:ln w="10160">
            <a:solidFill>
              <a:srgbClr val="BFD0E8"/>
            </a:solidFill>
            <a:prstDash val="solid"/>
          </a:ln>
          <a:effectLst>
            <a:outerShdw blurRad="12700" dist="12700" dir="2700000" algn="bl" rotWithShape="0">
              <a:srgbClr val="5F6B7A">
                <a:alpha val="12000"/>
              </a:srgbClr>
            </a:outerShdw>
          </a:effectLst>
        </p:spPr>
        <p:txBody>
          <a:bodyPr/>
          <a:lstStyle/>
          <a:p>
            <a:r>
              <a:rPr lang="en-US" dirty="0"/>
              <a:t>At this rate, EMS is not simply losing employees—we are losing experience, institutional knowledge, and future leaders, and we must reverse this trend as it continues to compromise the readiness and reliability of the emergency response system our communities depend on.</a:t>
            </a:r>
          </a:p>
        </p:txBody>
      </p:sp>
      <p:sp>
        <p:nvSpPr>
          <p:cNvPr id="25" name="Text 23"/>
          <p:cNvSpPr/>
          <p:nvPr/>
        </p:nvSpPr>
        <p:spPr>
          <a:xfrm>
            <a:off x="6537960" y="3886200"/>
            <a:ext cx="4480560" cy="274320"/>
          </a:xfrm>
          <a:prstGeom prst="rect">
            <a:avLst/>
          </a:prstGeom>
          <a:noFill/>
          <a:ln/>
        </p:spPr>
        <p:txBody>
          <a:bodyPr wrap="square" lIns="0" tIns="0" rIns="0" bIns="0" rtlCol="0" anchor="ctr"/>
          <a:lstStyle/>
          <a:p>
            <a:pPr marL="0" indent="0">
              <a:buNone/>
            </a:pPr>
            <a:endParaRPr lang="en-US" sz="1700" dirty="0"/>
          </a:p>
        </p:txBody>
      </p:sp>
      <p:sp>
        <p:nvSpPr>
          <p:cNvPr id="26" name="Text 24"/>
          <p:cNvSpPr/>
          <p:nvPr/>
        </p:nvSpPr>
        <p:spPr>
          <a:xfrm>
            <a:off x="6537960" y="4315968"/>
            <a:ext cx="4526280" cy="320040"/>
          </a:xfrm>
          <a:prstGeom prst="rect">
            <a:avLst/>
          </a:prstGeom>
          <a:noFill/>
          <a:ln/>
        </p:spPr>
        <p:txBody>
          <a:bodyPr wrap="square" lIns="0" tIns="0" rIns="0" bIns="0" rtlCol="0" anchor="ctr">
            <a:normAutofit/>
          </a:bodyPr>
          <a:lstStyle/>
          <a:p>
            <a:pPr marL="0" indent="0">
              <a:buNone/>
            </a:pPr>
            <a:endParaRPr lang="en-US" sz="1300" dirty="0"/>
          </a:p>
        </p:txBody>
      </p:sp>
      <p:sp>
        <p:nvSpPr>
          <p:cNvPr id="27" name="Text 25"/>
          <p:cNvSpPr/>
          <p:nvPr/>
        </p:nvSpPr>
        <p:spPr>
          <a:xfrm>
            <a:off x="502920" y="6236208"/>
            <a:ext cx="11155680" cy="164592"/>
          </a:xfrm>
          <a:prstGeom prst="rect">
            <a:avLst/>
          </a:prstGeom>
          <a:noFill/>
          <a:ln/>
        </p:spPr>
        <p:txBody>
          <a:bodyPr wrap="square" lIns="0" tIns="0" rIns="0" bIns="0" rtlCol="0" anchor="ctr">
            <a:normAutofit/>
          </a:bodyPr>
          <a:lstStyle/>
          <a:p>
            <a:pPr marL="0" indent="0">
              <a:buNone/>
            </a:pPr>
            <a:r>
              <a:rPr lang="en-US" sz="640" dirty="0">
                <a:solidFill>
                  <a:srgbClr val="7A8799"/>
                </a:solidFill>
              </a:rPr>
              <a:t>Sources: AAA/Newton 360 EMS Industry Turnover Study, 2022; AMA Journal of Ethics, 2022; JEMS citing Leonard Davis Institute, 2017.</a:t>
            </a:r>
            <a:endParaRPr lang="en-US" sz="640" dirty="0"/>
          </a:p>
        </p:txBody>
      </p:sp>
      <p:sp>
        <p:nvSpPr>
          <p:cNvPr id="28" name="Text 26"/>
          <p:cNvSpPr/>
          <p:nvPr/>
        </p:nvSpPr>
        <p:spPr>
          <a:xfrm>
            <a:off x="502920" y="6473952"/>
            <a:ext cx="11155680" cy="182880"/>
          </a:xfrm>
          <a:prstGeom prst="rect">
            <a:avLst/>
          </a:prstGeom>
          <a:noFill/>
          <a:ln/>
        </p:spPr>
        <p:txBody>
          <a:bodyPr wrap="square" lIns="0" tIns="0" rIns="0" bIns="0" rtlCol="0" anchor="ctr"/>
          <a:lstStyle/>
          <a:p>
            <a:pPr marL="0" indent="0" algn="ctr">
              <a:buNone/>
            </a:pPr>
            <a:r>
              <a:rPr lang="en-US" sz="780" dirty="0">
                <a:solidFill>
                  <a:srgbClr val="536579"/>
                </a:solidFill>
              </a:rPr>
              <a:t>Georgia EMS Association (GEMSA) + Georgia Ambulance Providers Association (GAPA) • August 12 • Augusta, Georgia</a:t>
            </a:r>
            <a:endParaRPr lang="en-US" sz="78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56032"/>
            <a:ext cx="6217920" cy="201168"/>
          </a:xfrm>
          <a:prstGeom prst="rect">
            <a:avLst/>
          </a:prstGeom>
          <a:noFill/>
          <a:ln/>
        </p:spPr>
        <p:txBody>
          <a:bodyPr wrap="square" lIns="0" tIns="0" rIns="0" bIns="0" rtlCol="0" anchor="ctr"/>
          <a:lstStyle/>
          <a:p>
            <a:pPr marL="0" indent="0">
              <a:buNone/>
            </a:pPr>
            <a:r>
              <a:rPr lang="en-US" sz="850" b="1" dirty="0">
                <a:solidFill>
                  <a:srgbClr val="C4122F"/>
                </a:solidFill>
                <a:latin typeface="Aptos" pitchFamily="34" charset="0"/>
                <a:ea typeface="Aptos" pitchFamily="34" charset="-122"/>
                <a:cs typeface="Aptos" pitchFamily="34" charset="-120"/>
              </a:rPr>
              <a:t>BLUE RIBBON HOUSE STUDY COMMITTEE ON EMS</a:t>
            </a:r>
            <a:endParaRPr lang="en-US" sz="850" dirty="0"/>
          </a:p>
        </p:txBody>
      </p:sp>
      <p:sp>
        <p:nvSpPr>
          <p:cNvPr id="3" name="Text 1"/>
          <p:cNvSpPr/>
          <p:nvPr/>
        </p:nvSpPr>
        <p:spPr>
          <a:xfrm>
            <a:off x="502920" y="530352"/>
            <a:ext cx="8138160" cy="493776"/>
          </a:xfrm>
          <a:prstGeom prst="rect">
            <a:avLst/>
          </a:prstGeom>
          <a:noFill/>
          <a:ln/>
        </p:spPr>
        <p:txBody>
          <a:bodyPr wrap="square" lIns="0" tIns="0" rIns="0" bIns="0" rtlCol="0" anchor="ctr">
            <a:normAutofit/>
          </a:bodyPr>
          <a:lstStyle/>
          <a:p>
            <a:pPr marL="0" indent="0">
              <a:buNone/>
            </a:pPr>
            <a:r>
              <a:rPr lang="en-US" sz="2400" b="1" dirty="0">
                <a:solidFill>
                  <a:srgbClr val="082B57"/>
                </a:solidFill>
                <a:latin typeface="Aptos Display" pitchFamily="34" charset="0"/>
                <a:ea typeface="Aptos Display" pitchFamily="34" charset="-122"/>
                <a:cs typeface="Aptos Display" pitchFamily="34" charset="-120"/>
              </a:rPr>
              <a:t>The workforce crisis is statewide</a:t>
            </a:r>
            <a:endParaRPr lang="en-US" sz="2400" dirty="0"/>
          </a:p>
        </p:txBody>
      </p:sp>
      <p:sp>
        <p:nvSpPr>
          <p:cNvPr id="4" name="Shape 2"/>
          <p:cNvSpPr/>
          <p:nvPr/>
        </p:nvSpPr>
        <p:spPr>
          <a:xfrm>
            <a:off x="502920" y="1078992"/>
            <a:ext cx="11155680" cy="0"/>
          </a:xfrm>
          <a:prstGeom prst="line">
            <a:avLst/>
          </a:prstGeom>
          <a:noFill/>
          <a:ln w="12700">
            <a:solidFill>
              <a:srgbClr val="C8D5E6"/>
            </a:solidFill>
            <a:prstDash val="solid"/>
          </a:ln>
        </p:spPr>
        <p:txBody>
          <a:bodyPr/>
          <a:lstStyle/>
          <a:p>
            <a:endParaRPr lang="en-US"/>
          </a:p>
        </p:txBody>
      </p:sp>
      <p:sp>
        <p:nvSpPr>
          <p:cNvPr id="5" name="Text 3"/>
          <p:cNvSpPr/>
          <p:nvPr/>
        </p:nvSpPr>
        <p:spPr>
          <a:xfrm>
            <a:off x="621792" y="1216152"/>
            <a:ext cx="10972800" cy="365760"/>
          </a:xfrm>
          <a:prstGeom prst="rect">
            <a:avLst/>
          </a:prstGeom>
          <a:noFill/>
          <a:ln/>
        </p:spPr>
        <p:txBody>
          <a:bodyPr wrap="square" lIns="0" tIns="0" rIns="0" bIns="0" rtlCol="0" anchor="ctr">
            <a:normAutofit fontScale="85000" lnSpcReduction="20000"/>
          </a:bodyPr>
          <a:lstStyle/>
          <a:p>
            <a:pPr marL="0" indent="0">
              <a:buNone/>
            </a:pPr>
            <a:r>
              <a:rPr lang="en-US" sz="1600" dirty="0">
                <a:solidFill>
                  <a:srgbClr val="4B5563"/>
                </a:solidFill>
              </a:rPr>
              <a:t>The challenges look different by geography — some and many overlap, but the result is the same: fewer staffed ambulances and less community readiness.</a:t>
            </a:r>
            <a:endParaRPr lang="en-US" sz="1600" dirty="0"/>
          </a:p>
        </p:txBody>
      </p:sp>
      <p:pic>
        <p:nvPicPr>
          <p:cNvPr id="6" name="Image 0" descr="/mnt/data/source_media1/ppt/media/image4.jpg"/>
          <p:cNvPicPr>
            <a:picLocks noChangeAspect="1"/>
          </p:cNvPicPr>
          <p:nvPr/>
        </p:nvPicPr>
        <p:blipFill>
          <a:blip r:embed="rId3"/>
          <a:srcRect t="19022" b="19022"/>
          <a:stretch/>
        </p:blipFill>
        <p:spPr>
          <a:xfrm>
            <a:off x="594360" y="1810512"/>
            <a:ext cx="3337560" cy="1828800"/>
          </a:xfrm>
          <a:prstGeom prst="rect">
            <a:avLst/>
          </a:prstGeom>
        </p:spPr>
      </p:pic>
      <p:sp>
        <p:nvSpPr>
          <p:cNvPr id="7" name="Shape 4"/>
          <p:cNvSpPr/>
          <p:nvPr/>
        </p:nvSpPr>
        <p:spPr>
          <a:xfrm>
            <a:off x="594360" y="3163824"/>
            <a:ext cx="3337560" cy="475488"/>
          </a:xfrm>
          <a:prstGeom prst="rect">
            <a:avLst/>
          </a:prstGeom>
          <a:solidFill>
            <a:srgbClr val="082B57">
              <a:alpha val="92000"/>
            </a:srgbClr>
          </a:solidFill>
          <a:ln w="12700">
            <a:solidFill>
              <a:srgbClr val="333333">
                <a:alpha val="0"/>
              </a:srgbClr>
            </a:solidFill>
            <a:prstDash val="solid"/>
          </a:ln>
        </p:spPr>
        <p:txBody>
          <a:bodyPr/>
          <a:lstStyle/>
          <a:p>
            <a:endParaRPr lang="en-US"/>
          </a:p>
        </p:txBody>
      </p:sp>
      <p:sp>
        <p:nvSpPr>
          <p:cNvPr id="8" name="Text 5"/>
          <p:cNvSpPr/>
          <p:nvPr/>
        </p:nvSpPr>
        <p:spPr>
          <a:xfrm>
            <a:off x="777240" y="3319272"/>
            <a:ext cx="2971800" cy="164592"/>
          </a:xfrm>
          <a:prstGeom prst="rect">
            <a:avLst/>
          </a:prstGeom>
          <a:noFill/>
          <a:ln/>
        </p:spPr>
        <p:txBody>
          <a:bodyPr wrap="square" lIns="0" tIns="0" rIns="0" bIns="0" rtlCol="0" anchor="ctr">
            <a:normAutofit fontScale="92500" lnSpcReduction="10000"/>
          </a:bodyPr>
          <a:lstStyle/>
          <a:p>
            <a:pPr marL="0" indent="0">
              <a:buNone/>
            </a:pPr>
            <a:r>
              <a:rPr lang="en-US" sz="1200" b="1" dirty="0">
                <a:solidFill>
                  <a:srgbClr val="FFFFFF"/>
                </a:solidFill>
              </a:rPr>
              <a:t>Urban systems</a:t>
            </a:r>
            <a:endParaRPr lang="en-US" sz="1200" dirty="0"/>
          </a:p>
        </p:txBody>
      </p:sp>
      <p:sp>
        <p:nvSpPr>
          <p:cNvPr id="9" name="Text 6"/>
          <p:cNvSpPr/>
          <p:nvPr/>
        </p:nvSpPr>
        <p:spPr>
          <a:xfrm>
            <a:off x="822960" y="404164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10" name="Text 7"/>
          <p:cNvSpPr/>
          <p:nvPr/>
        </p:nvSpPr>
        <p:spPr>
          <a:xfrm>
            <a:off x="1078992" y="4069080"/>
            <a:ext cx="267004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High call volume</a:t>
            </a:r>
            <a:endParaRPr lang="en-US" sz="1080" dirty="0"/>
          </a:p>
        </p:txBody>
      </p:sp>
      <p:sp>
        <p:nvSpPr>
          <p:cNvPr id="11" name="Text 8"/>
          <p:cNvSpPr/>
          <p:nvPr/>
        </p:nvSpPr>
        <p:spPr>
          <a:xfrm>
            <a:off x="822960" y="436168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12" name="Text 9"/>
          <p:cNvSpPr/>
          <p:nvPr/>
        </p:nvSpPr>
        <p:spPr>
          <a:xfrm>
            <a:off x="1078992" y="4389120"/>
            <a:ext cx="267004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Hospital offload delays</a:t>
            </a:r>
            <a:endParaRPr lang="en-US" sz="1080" dirty="0"/>
          </a:p>
        </p:txBody>
      </p:sp>
      <p:sp>
        <p:nvSpPr>
          <p:cNvPr id="13" name="Text 10"/>
          <p:cNvSpPr/>
          <p:nvPr/>
        </p:nvSpPr>
        <p:spPr>
          <a:xfrm>
            <a:off x="822960" y="468172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14" name="Text 11"/>
          <p:cNvSpPr/>
          <p:nvPr/>
        </p:nvSpPr>
        <p:spPr>
          <a:xfrm>
            <a:off x="1078992" y="4709160"/>
            <a:ext cx="267004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Burnout &amp; overtime</a:t>
            </a:r>
            <a:endParaRPr lang="en-US" sz="1080" dirty="0"/>
          </a:p>
        </p:txBody>
      </p:sp>
      <p:sp>
        <p:nvSpPr>
          <p:cNvPr id="15" name="Text 12"/>
          <p:cNvSpPr/>
          <p:nvPr/>
        </p:nvSpPr>
        <p:spPr>
          <a:xfrm>
            <a:off x="822960" y="500176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16" name="Text 13"/>
          <p:cNvSpPr/>
          <p:nvPr/>
        </p:nvSpPr>
        <p:spPr>
          <a:xfrm>
            <a:off x="1078992" y="5029200"/>
            <a:ext cx="267004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Competition for staff</a:t>
            </a:r>
            <a:endParaRPr lang="en-US" sz="1080" dirty="0"/>
          </a:p>
        </p:txBody>
      </p:sp>
      <p:pic>
        <p:nvPicPr>
          <p:cNvPr id="17" name="Image 1" descr="/mnt/data/source_media1/ppt/media/image3.jpg"/>
          <p:cNvPicPr>
            <a:picLocks noChangeAspect="1"/>
          </p:cNvPicPr>
          <p:nvPr/>
        </p:nvPicPr>
        <p:blipFill>
          <a:blip r:embed="rId4"/>
          <a:srcRect t="17071" b="17071"/>
          <a:stretch/>
        </p:blipFill>
        <p:spPr>
          <a:xfrm>
            <a:off x="4480560" y="1810512"/>
            <a:ext cx="3337560" cy="1828800"/>
          </a:xfrm>
          <a:prstGeom prst="rect">
            <a:avLst/>
          </a:prstGeom>
        </p:spPr>
      </p:pic>
      <p:sp>
        <p:nvSpPr>
          <p:cNvPr id="18" name="Shape 14"/>
          <p:cNvSpPr/>
          <p:nvPr/>
        </p:nvSpPr>
        <p:spPr>
          <a:xfrm>
            <a:off x="4480560" y="3163824"/>
            <a:ext cx="3337560" cy="475488"/>
          </a:xfrm>
          <a:prstGeom prst="rect">
            <a:avLst/>
          </a:prstGeom>
          <a:solidFill>
            <a:srgbClr val="082B57">
              <a:alpha val="92000"/>
            </a:srgbClr>
          </a:solidFill>
          <a:ln w="12700">
            <a:solidFill>
              <a:srgbClr val="333333">
                <a:alpha val="0"/>
              </a:srgbClr>
            </a:solidFill>
            <a:prstDash val="solid"/>
          </a:ln>
        </p:spPr>
        <p:txBody>
          <a:bodyPr/>
          <a:lstStyle/>
          <a:p>
            <a:endParaRPr lang="en-US"/>
          </a:p>
        </p:txBody>
      </p:sp>
      <p:sp>
        <p:nvSpPr>
          <p:cNvPr id="19" name="Text 15"/>
          <p:cNvSpPr/>
          <p:nvPr/>
        </p:nvSpPr>
        <p:spPr>
          <a:xfrm>
            <a:off x="4663440" y="3319272"/>
            <a:ext cx="2971800" cy="164592"/>
          </a:xfrm>
          <a:prstGeom prst="rect">
            <a:avLst/>
          </a:prstGeom>
          <a:noFill/>
          <a:ln/>
        </p:spPr>
        <p:txBody>
          <a:bodyPr wrap="square" lIns="0" tIns="0" rIns="0" bIns="0" rtlCol="0" anchor="ctr">
            <a:normAutofit fontScale="92500" lnSpcReduction="10000"/>
          </a:bodyPr>
          <a:lstStyle/>
          <a:p>
            <a:pPr marL="0" indent="0">
              <a:buNone/>
            </a:pPr>
            <a:r>
              <a:rPr lang="en-US" sz="1200" b="1" dirty="0">
                <a:solidFill>
                  <a:srgbClr val="FFFFFF"/>
                </a:solidFill>
              </a:rPr>
              <a:t>Suburban / growth counties</a:t>
            </a:r>
            <a:endParaRPr lang="en-US" sz="1200" dirty="0"/>
          </a:p>
        </p:txBody>
      </p:sp>
      <p:sp>
        <p:nvSpPr>
          <p:cNvPr id="20" name="Text 16"/>
          <p:cNvSpPr/>
          <p:nvPr/>
        </p:nvSpPr>
        <p:spPr>
          <a:xfrm>
            <a:off x="4709160" y="404164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21" name="Text 17"/>
          <p:cNvSpPr/>
          <p:nvPr/>
        </p:nvSpPr>
        <p:spPr>
          <a:xfrm>
            <a:off x="4965192" y="4069080"/>
            <a:ext cx="267004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Rapid demand growth</a:t>
            </a:r>
            <a:endParaRPr lang="en-US" sz="1080" dirty="0"/>
          </a:p>
        </p:txBody>
      </p:sp>
      <p:sp>
        <p:nvSpPr>
          <p:cNvPr id="22" name="Text 18"/>
          <p:cNvSpPr/>
          <p:nvPr/>
        </p:nvSpPr>
        <p:spPr>
          <a:xfrm>
            <a:off x="4709160" y="436168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23" name="Text 19"/>
          <p:cNvSpPr/>
          <p:nvPr/>
        </p:nvSpPr>
        <p:spPr>
          <a:xfrm>
            <a:off x="4965192" y="4389120"/>
            <a:ext cx="267004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Traffic &amp; turnaround time</a:t>
            </a:r>
            <a:endParaRPr lang="en-US" sz="1080" dirty="0"/>
          </a:p>
        </p:txBody>
      </p:sp>
      <p:sp>
        <p:nvSpPr>
          <p:cNvPr id="24" name="Text 20"/>
          <p:cNvSpPr/>
          <p:nvPr/>
        </p:nvSpPr>
        <p:spPr>
          <a:xfrm>
            <a:off x="4709160" y="468172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25" name="Text 21"/>
          <p:cNvSpPr/>
          <p:nvPr/>
        </p:nvSpPr>
        <p:spPr>
          <a:xfrm>
            <a:off x="4965192" y="4709160"/>
            <a:ext cx="267004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Expansion pressure</a:t>
            </a:r>
            <a:endParaRPr lang="en-US" sz="1080" dirty="0"/>
          </a:p>
        </p:txBody>
      </p:sp>
      <p:sp>
        <p:nvSpPr>
          <p:cNvPr id="26" name="Text 22"/>
          <p:cNvSpPr/>
          <p:nvPr/>
        </p:nvSpPr>
        <p:spPr>
          <a:xfrm>
            <a:off x="4709160" y="500176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27" name="Text 23"/>
          <p:cNvSpPr/>
          <p:nvPr/>
        </p:nvSpPr>
        <p:spPr>
          <a:xfrm>
            <a:off x="4965192" y="5029200"/>
            <a:ext cx="267004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Competition for staff</a:t>
            </a:r>
            <a:endParaRPr lang="en-US" sz="1080" dirty="0"/>
          </a:p>
        </p:txBody>
      </p:sp>
      <p:pic>
        <p:nvPicPr>
          <p:cNvPr id="28" name="Image 2" descr="/mnt/data/source_media1/ppt/media/image1.jpg"/>
          <p:cNvPicPr>
            <a:picLocks noChangeAspect="1"/>
          </p:cNvPicPr>
          <p:nvPr/>
        </p:nvPicPr>
        <p:blipFill>
          <a:blip r:embed="rId5"/>
          <a:srcRect t="1268" b="1268"/>
          <a:stretch/>
        </p:blipFill>
        <p:spPr>
          <a:xfrm>
            <a:off x="8366760" y="1810512"/>
            <a:ext cx="3337560" cy="1828800"/>
          </a:xfrm>
          <a:prstGeom prst="rect">
            <a:avLst/>
          </a:prstGeom>
        </p:spPr>
      </p:pic>
      <p:sp>
        <p:nvSpPr>
          <p:cNvPr id="29" name="Shape 24"/>
          <p:cNvSpPr/>
          <p:nvPr/>
        </p:nvSpPr>
        <p:spPr>
          <a:xfrm>
            <a:off x="8366760" y="3163824"/>
            <a:ext cx="3337560" cy="475488"/>
          </a:xfrm>
          <a:prstGeom prst="rect">
            <a:avLst/>
          </a:prstGeom>
          <a:solidFill>
            <a:srgbClr val="082B57">
              <a:alpha val="92000"/>
            </a:srgbClr>
          </a:solidFill>
          <a:ln w="12700">
            <a:solidFill>
              <a:srgbClr val="333333">
                <a:alpha val="0"/>
              </a:srgbClr>
            </a:solidFill>
            <a:prstDash val="solid"/>
          </a:ln>
        </p:spPr>
        <p:txBody>
          <a:bodyPr/>
          <a:lstStyle/>
          <a:p>
            <a:endParaRPr lang="en-US"/>
          </a:p>
        </p:txBody>
      </p:sp>
      <p:sp>
        <p:nvSpPr>
          <p:cNvPr id="30" name="Text 25"/>
          <p:cNvSpPr/>
          <p:nvPr/>
        </p:nvSpPr>
        <p:spPr>
          <a:xfrm>
            <a:off x="8549640" y="3319272"/>
            <a:ext cx="2971800" cy="164592"/>
          </a:xfrm>
          <a:prstGeom prst="rect">
            <a:avLst/>
          </a:prstGeom>
          <a:noFill/>
          <a:ln/>
        </p:spPr>
        <p:txBody>
          <a:bodyPr wrap="square" lIns="0" tIns="0" rIns="0" bIns="0" rtlCol="0" anchor="ctr">
            <a:normAutofit fontScale="92500" lnSpcReduction="10000"/>
          </a:bodyPr>
          <a:lstStyle/>
          <a:p>
            <a:pPr marL="0" indent="0">
              <a:buNone/>
            </a:pPr>
            <a:r>
              <a:rPr lang="en-US" sz="1200" b="1" dirty="0">
                <a:solidFill>
                  <a:srgbClr val="FFFFFF"/>
                </a:solidFill>
              </a:rPr>
              <a:t>Rural communities</a:t>
            </a:r>
            <a:endParaRPr lang="en-US" sz="1200" dirty="0"/>
          </a:p>
        </p:txBody>
      </p:sp>
      <p:sp>
        <p:nvSpPr>
          <p:cNvPr id="31" name="Text 26"/>
          <p:cNvSpPr/>
          <p:nvPr/>
        </p:nvSpPr>
        <p:spPr>
          <a:xfrm>
            <a:off x="8595360" y="404164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32" name="Text 27"/>
          <p:cNvSpPr/>
          <p:nvPr/>
        </p:nvSpPr>
        <p:spPr>
          <a:xfrm>
            <a:off x="8851392" y="4069080"/>
            <a:ext cx="285292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Smaller applicant pools-Competition for staff</a:t>
            </a:r>
            <a:endParaRPr lang="en-US" sz="1080" dirty="0"/>
          </a:p>
        </p:txBody>
      </p:sp>
      <p:sp>
        <p:nvSpPr>
          <p:cNvPr id="33" name="Text 28"/>
          <p:cNvSpPr/>
          <p:nvPr/>
        </p:nvSpPr>
        <p:spPr>
          <a:xfrm>
            <a:off x="8595360" y="436168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34" name="Text 29"/>
          <p:cNvSpPr/>
          <p:nvPr/>
        </p:nvSpPr>
        <p:spPr>
          <a:xfrm>
            <a:off x="8851392" y="4389120"/>
            <a:ext cx="267004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Longer transports</a:t>
            </a:r>
            <a:endParaRPr lang="en-US" sz="1080" dirty="0"/>
          </a:p>
        </p:txBody>
      </p:sp>
      <p:sp>
        <p:nvSpPr>
          <p:cNvPr id="35" name="Text 30"/>
          <p:cNvSpPr/>
          <p:nvPr/>
        </p:nvSpPr>
        <p:spPr>
          <a:xfrm>
            <a:off x="8595360" y="468172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36" name="Text 31"/>
          <p:cNvSpPr/>
          <p:nvPr/>
        </p:nvSpPr>
        <p:spPr>
          <a:xfrm>
            <a:off x="8851392" y="4709160"/>
            <a:ext cx="267004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Limited tax base</a:t>
            </a:r>
            <a:endParaRPr lang="en-US" sz="1080" dirty="0"/>
          </a:p>
        </p:txBody>
      </p:sp>
      <p:sp>
        <p:nvSpPr>
          <p:cNvPr id="37" name="Text 32"/>
          <p:cNvSpPr/>
          <p:nvPr/>
        </p:nvSpPr>
        <p:spPr>
          <a:xfrm>
            <a:off x="8595360" y="5001768"/>
            <a:ext cx="164592" cy="164592"/>
          </a:xfrm>
          <a:prstGeom prst="rect">
            <a:avLst/>
          </a:prstGeom>
          <a:noFill/>
          <a:ln/>
        </p:spPr>
        <p:txBody>
          <a:bodyPr wrap="square" lIns="0" tIns="0" rIns="0" bIns="0" rtlCol="0" anchor="ctr"/>
          <a:lstStyle/>
          <a:p>
            <a:pPr marL="0" indent="0">
              <a:buNone/>
            </a:pPr>
            <a:r>
              <a:rPr lang="en-US" sz="1380" b="1" dirty="0">
                <a:solidFill>
                  <a:srgbClr val="C4122F"/>
                </a:solidFill>
              </a:rPr>
              <a:t>•</a:t>
            </a:r>
            <a:endParaRPr lang="en-US" sz="1380" dirty="0"/>
          </a:p>
        </p:txBody>
      </p:sp>
      <p:sp>
        <p:nvSpPr>
          <p:cNvPr id="38" name="Text 33"/>
          <p:cNvSpPr/>
          <p:nvPr/>
        </p:nvSpPr>
        <p:spPr>
          <a:xfrm>
            <a:off x="8851392" y="5029200"/>
            <a:ext cx="2670048" cy="320040"/>
          </a:xfrm>
          <a:prstGeom prst="rect">
            <a:avLst/>
          </a:prstGeom>
          <a:noFill/>
          <a:ln/>
        </p:spPr>
        <p:txBody>
          <a:bodyPr wrap="square" lIns="0" tIns="0" rIns="0" bIns="0" rtlCol="0" anchor="ctr">
            <a:normAutofit/>
          </a:bodyPr>
          <a:lstStyle/>
          <a:p>
            <a:pPr marL="0" indent="0">
              <a:buNone/>
            </a:pPr>
            <a:r>
              <a:rPr lang="en-US" sz="1080" dirty="0">
                <a:solidFill>
                  <a:srgbClr val="111827"/>
                </a:solidFill>
              </a:rPr>
              <a:t>Fewer hospitals nearby</a:t>
            </a:r>
            <a:endParaRPr lang="en-US" sz="1080" dirty="0"/>
          </a:p>
        </p:txBody>
      </p:sp>
      <p:sp>
        <p:nvSpPr>
          <p:cNvPr id="39" name="Shape 34"/>
          <p:cNvSpPr/>
          <p:nvPr/>
        </p:nvSpPr>
        <p:spPr>
          <a:xfrm>
            <a:off x="914400" y="5486400"/>
            <a:ext cx="10332720" cy="502920"/>
          </a:xfrm>
          <a:prstGeom prst="roundRect">
            <a:avLst>
              <a:gd name="adj" fmla="val 21818"/>
            </a:avLst>
          </a:prstGeom>
          <a:solidFill>
            <a:srgbClr val="FCEAEC"/>
          </a:solidFill>
          <a:ln w="10160">
            <a:solidFill>
              <a:srgbClr val="F2C7CB"/>
            </a:solidFill>
            <a:prstDash val="solid"/>
          </a:ln>
          <a:effectLst>
            <a:outerShdw blurRad="12700" dist="12700" dir="2700000" algn="bl" rotWithShape="0">
              <a:srgbClr val="5F6B7A">
                <a:alpha val="12000"/>
              </a:srgbClr>
            </a:outerShdw>
          </a:effectLst>
        </p:spPr>
        <p:txBody>
          <a:bodyPr/>
          <a:lstStyle/>
          <a:p>
            <a:endParaRPr lang="en-US"/>
          </a:p>
        </p:txBody>
      </p:sp>
      <p:sp>
        <p:nvSpPr>
          <p:cNvPr id="40" name="Text 35"/>
          <p:cNvSpPr/>
          <p:nvPr/>
        </p:nvSpPr>
        <p:spPr>
          <a:xfrm>
            <a:off x="1143000" y="5641848"/>
            <a:ext cx="9875520" cy="164592"/>
          </a:xfrm>
          <a:prstGeom prst="rect">
            <a:avLst/>
          </a:prstGeom>
          <a:noFill/>
          <a:ln/>
        </p:spPr>
        <p:txBody>
          <a:bodyPr wrap="square" lIns="0" tIns="0" rIns="0" bIns="0" rtlCol="0" anchor="ctr">
            <a:normAutofit fontScale="92500" lnSpcReduction="20000"/>
          </a:bodyPr>
          <a:lstStyle/>
          <a:p>
            <a:pPr marL="0" indent="0">
              <a:buNone/>
            </a:pPr>
            <a:r>
              <a:rPr lang="en-US" sz="1250" b="1" dirty="0">
                <a:solidFill>
                  <a:srgbClr val="082B57"/>
                </a:solidFill>
              </a:rPr>
              <a:t>Same policy failures — different consequences. Funding and workforce solutions must work for every EMS model.</a:t>
            </a:r>
            <a:endParaRPr lang="en-US" sz="1250" dirty="0"/>
          </a:p>
        </p:txBody>
      </p:sp>
      <p:sp>
        <p:nvSpPr>
          <p:cNvPr id="41" name="Text 36"/>
          <p:cNvSpPr/>
          <p:nvPr/>
        </p:nvSpPr>
        <p:spPr>
          <a:xfrm>
            <a:off x="502920" y="6473952"/>
            <a:ext cx="11155680" cy="182880"/>
          </a:xfrm>
          <a:prstGeom prst="rect">
            <a:avLst/>
          </a:prstGeom>
          <a:noFill/>
          <a:ln/>
        </p:spPr>
        <p:txBody>
          <a:bodyPr wrap="square" lIns="0" tIns="0" rIns="0" bIns="0" rtlCol="0" anchor="ctr"/>
          <a:lstStyle/>
          <a:p>
            <a:pPr marL="0" indent="0" algn="ctr">
              <a:buNone/>
            </a:pPr>
            <a:r>
              <a:rPr lang="en-US" sz="780" dirty="0">
                <a:solidFill>
                  <a:srgbClr val="536579"/>
                </a:solidFill>
              </a:rPr>
              <a:t>Georgia EMS Association (GEMSA) + Georgia Ambulance Providers Association (GAPA) • August 12 • Augusta, Georgia</a:t>
            </a:r>
            <a:endParaRPr lang="en-US" sz="780" dirty="0"/>
          </a:p>
        </p:txBody>
      </p:sp>
      <p:sp>
        <p:nvSpPr>
          <p:cNvPr id="42" name="Text 37"/>
          <p:cNvSpPr/>
          <p:nvPr/>
        </p:nvSpPr>
        <p:spPr>
          <a:xfrm>
            <a:off x="502920" y="6236208"/>
            <a:ext cx="11155680" cy="164592"/>
          </a:xfrm>
          <a:prstGeom prst="rect">
            <a:avLst/>
          </a:prstGeom>
          <a:noFill/>
          <a:ln/>
        </p:spPr>
        <p:txBody>
          <a:bodyPr wrap="square" lIns="0" tIns="0" rIns="0" bIns="0" rtlCol="0" anchor="ctr">
            <a:normAutofit/>
          </a:bodyPr>
          <a:lstStyle/>
          <a:p>
            <a:pPr marL="0" indent="0">
              <a:buNone/>
            </a:pPr>
            <a:r>
              <a:rPr lang="en-US" sz="640" dirty="0">
                <a:solidFill>
                  <a:srgbClr val="7A8799"/>
                </a:solidFill>
              </a:rPr>
              <a:t>Source: GEMSA/GAPA draft slides and stakeholder input.</a:t>
            </a:r>
            <a:endParaRPr lang="en-US" sz="64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5F8FC"/>
        </a:solidFill>
        <a:effectLst/>
      </p:bgPr>
    </p:bg>
    <p:spTree>
      <p:nvGrpSpPr>
        <p:cNvPr id="1" name=""/>
        <p:cNvGrpSpPr/>
        <p:nvPr/>
      </p:nvGrpSpPr>
      <p:grpSpPr>
        <a:xfrm>
          <a:off x="0" y="0"/>
          <a:ext cx="0" cy="0"/>
          <a:chOff x="0" y="0"/>
          <a:chExt cx="0" cy="0"/>
        </a:xfrm>
      </p:grpSpPr>
      <p:sp>
        <p:nvSpPr>
          <p:cNvPr id="2" name="Text 0"/>
          <p:cNvSpPr/>
          <p:nvPr/>
        </p:nvSpPr>
        <p:spPr>
          <a:xfrm>
            <a:off x="502920" y="256032"/>
            <a:ext cx="6217920" cy="201168"/>
          </a:xfrm>
          <a:prstGeom prst="rect">
            <a:avLst/>
          </a:prstGeom>
          <a:noFill/>
          <a:ln/>
        </p:spPr>
        <p:txBody>
          <a:bodyPr wrap="square" lIns="0" tIns="0" rIns="0" bIns="0" rtlCol="0" anchor="ctr"/>
          <a:lstStyle/>
          <a:p>
            <a:pPr marL="0" indent="0">
              <a:buNone/>
            </a:pPr>
            <a:r>
              <a:rPr lang="en-US" sz="850" b="1" dirty="0">
                <a:solidFill>
                  <a:srgbClr val="C4122F"/>
                </a:solidFill>
                <a:latin typeface="Aptos" pitchFamily="34" charset="0"/>
                <a:ea typeface="Aptos" pitchFamily="34" charset="-122"/>
                <a:cs typeface="Aptos" pitchFamily="34" charset="-120"/>
              </a:rPr>
              <a:t>BLUE RIBBON HOUSE STUDY COMMITTEE ON EMS</a:t>
            </a:r>
            <a:endParaRPr lang="en-US" sz="850" dirty="0"/>
          </a:p>
        </p:txBody>
      </p:sp>
      <p:sp>
        <p:nvSpPr>
          <p:cNvPr id="3" name="Text 1"/>
          <p:cNvSpPr/>
          <p:nvPr/>
        </p:nvSpPr>
        <p:spPr>
          <a:xfrm>
            <a:off x="502920" y="530352"/>
            <a:ext cx="8138160" cy="493776"/>
          </a:xfrm>
          <a:prstGeom prst="rect">
            <a:avLst/>
          </a:prstGeom>
          <a:noFill/>
          <a:ln/>
        </p:spPr>
        <p:txBody>
          <a:bodyPr wrap="square" lIns="0" tIns="0" rIns="0" bIns="0" rtlCol="0" anchor="ctr">
            <a:normAutofit/>
          </a:bodyPr>
          <a:lstStyle/>
          <a:p>
            <a:pPr marL="0" indent="0">
              <a:buNone/>
            </a:pPr>
            <a:r>
              <a:rPr lang="en-US" sz="2400" b="1" dirty="0">
                <a:solidFill>
                  <a:srgbClr val="082B57"/>
                </a:solidFill>
                <a:latin typeface="Aptos Display" pitchFamily="34" charset="0"/>
                <a:ea typeface="Aptos Display" pitchFamily="34" charset="-122"/>
                <a:cs typeface="Aptos Display" pitchFamily="34" charset="-120"/>
              </a:rPr>
              <a:t>Rural Health Transformation: a major EMS pipeline opportunity</a:t>
            </a:r>
            <a:endParaRPr lang="en-US" sz="2400" dirty="0"/>
          </a:p>
        </p:txBody>
      </p:sp>
      <p:sp>
        <p:nvSpPr>
          <p:cNvPr id="4" name="Shape 2"/>
          <p:cNvSpPr/>
          <p:nvPr/>
        </p:nvSpPr>
        <p:spPr>
          <a:xfrm>
            <a:off x="502920" y="1078992"/>
            <a:ext cx="11155680" cy="0"/>
          </a:xfrm>
          <a:prstGeom prst="line">
            <a:avLst/>
          </a:prstGeom>
          <a:noFill/>
          <a:ln w="12700">
            <a:solidFill>
              <a:srgbClr val="C8D5E6"/>
            </a:solidFill>
            <a:prstDash val="solid"/>
          </a:ln>
        </p:spPr>
        <p:txBody>
          <a:bodyPr/>
          <a:lstStyle/>
          <a:p>
            <a:endParaRPr lang="en-US"/>
          </a:p>
        </p:txBody>
      </p:sp>
      <p:sp>
        <p:nvSpPr>
          <p:cNvPr id="5" name="Text 3"/>
          <p:cNvSpPr/>
          <p:nvPr/>
        </p:nvSpPr>
        <p:spPr>
          <a:xfrm>
            <a:off x="658368" y="1216152"/>
            <a:ext cx="10789920" cy="347472"/>
          </a:xfrm>
          <a:prstGeom prst="rect">
            <a:avLst/>
          </a:prstGeom>
          <a:noFill/>
          <a:ln/>
        </p:spPr>
        <p:txBody>
          <a:bodyPr wrap="square" lIns="0" tIns="0" rIns="0" bIns="0" rtlCol="0" anchor="ctr">
            <a:normAutofit/>
          </a:bodyPr>
          <a:lstStyle/>
          <a:p>
            <a:pPr marL="0" indent="0">
              <a:buNone/>
            </a:pPr>
            <a:r>
              <a:rPr lang="en-US" sz="1600" dirty="0">
                <a:solidFill>
                  <a:srgbClr val="4B5563"/>
                </a:solidFill>
              </a:rPr>
              <a:t>Five-year earn-while-you-learn program designed to remove education and salary barriers while building rural EMS capacity.</a:t>
            </a:r>
            <a:endParaRPr lang="en-US" sz="1600" dirty="0"/>
          </a:p>
        </p:txBody>
      </p:sp>
      <p:sp>
        <p:nvSpPr>
          <p:cNvPr id="6" name="Shape 4"/>
          <p:cNvSpPr/>
          <p:nvPr/>
        </p:nvSpPr>
        <p:spPr>
          <a:xfrm>
            <a:off x="685800" y="1828800"/>
            <a:ext cx="2423160" cy="1417320"/>
          </a:xfrm>
          <a:prstGeom prst="roundRect">
            <a:avLst>
              <a:gd name="adj" fmla="val 7742"/>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7" name="Text 5"/>
          <p:cNvSpPr/>
          <p:nvPr/>
        </p:nvSpPr>
        <p:spPr>
          <a:xfrm>
            <a:off x="850392" y="2057400"/>
            <a:ext cx="2093976" cy="502920"/>
          </a:xfrm>
          <a:prstGeom prst="rect">
            <a:avLst/>
          </a:prstGeom>
          <a:noFill/>
          <a:ln/>
        </p:spPr>
        <p:txBody>
          <a:bodyPr wrap="square" lIns="0" tIns="0" rIns="0" bIns="0" rtlCol="0" anchor="ctr">
            <a:normAutofit/>
          </a:bodyPr>
          <a:lstStyle/>
          <a:p>
            <a:pPr marL="0" indent="0" algn="ctr">
              <a:buNone/>
            </a:pPr>
            <a:r>
              <a:rPr lang="en-US" sz="2600" b="1" dirty="0">
                <a:solidFill>
                  <a:srgbClr val="082B57"/>
                </a:solidFill>
                <a:latin typeface="Aptos Display" pitchFamily="34" charset="0"/>
                <a:ea typeface="Aptos Display" pitchFamily="34" charset="-122"/>
                <a:cs typeface="Aptos Display" pitchFamily="34" charset="-120"/>
              </a:rPr>
              <a:t>1,350</a:t>
            </a:r>
            <a:endParaRPr lang="en-US" sz="2600" dirty="0"/>
          </a:p>
        </p:txBody>
      </p:sp>
      <p:sp>
        <p:nvSpPr>
          <p:cNvPr id="8" name="Text 6"/>
          <p:cNvSpPr/>
          <p:nvPr/>
        </p:nvSpPr>
        <p:spPr>
          <a:xfrm>
            <a:off x="850392" y="2587752"/>
            <a:ext cx="2093976" cy="420624"/>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total new EMS professionals</a:t>
            </a:r>
            <a:endParaRPr lang="en-US" sz="950" dirty="0"/>
          </a:p>
        </p:txBody>
      </p:sp>
      <p:sp>
        <p:nvSpPr>
          <p:cNvPr id="9" name="Shape 7"/>
          <p:cNvSpPr/>
          <p:nvPr/>
        </p:nvSpPr>
        <p:spPr>
          <a:xfrm>
            <a:off x="3474720" y="1828800"/>
            <a:ext cx="2423160" cy="1417320"/>
          </a:xfrm>
          <a:prstGeom prst="roundRect">
            <a:avLst>
              <a:gd name="adj" fmla="val 7742"/>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0" name="Text 8"/>
          <p:cNvSpPr/>
          <p:nvPr/>
        </p:nvSpPr>
        <p:spPr>
          <a:xfrm>
            <a:off x="3639312" y="2057400"/>
            <a:ext cx="2093976" cy="502920"/>
          </a:xfrm>
          <a:prstGeom prst="rect">
            <a:avLst/>
          </a:prstGeom>
          <a:noFill/>
          <a:ln/>
        </p:spPr>
        <p:txBody>
          <a:bodyPr wrap="square" lIns="0" tIns="0" rIns="0" bIns="0" rtlCol="0" anchor="ctr">
            <a:normAutofit/>
          </a:bodyPr>
          <a:lstStyle/>
          <a:p>
            <a:pPr marL="0" indent="0" algn="ctr">
              <a:buNone/>
            </a:pPr>
            <a:r>
              <a:rPr lang="en-US" sz="2600" b="1" dirty="0">
                <a:solidFill>
                  <a:srgbClr val="082B57"/>
                </a:solidFill>
                <a:latin typeface="Aptos Display" pitchFamily="34" charset="0"/>
                <a:ea typeface="Aptos Display" pitchFamily="34" charset="-122"/>
                <a:cs typeface="Aptos Display" pitchFamily="34" charset="-120"/>
              </a:rPr>
              <a:t>1,000</a:t>
            </a:r>
            <a:endParaRPr lang="en-US" sz="2600" dirty="0"/>
          </a:p>
        </p:txBody>
      </p:sp>
      <p:sp>
        <p:nvSpPr>
          <p:cNvPr id="11" name="Text 9"/>
          <p:cNvSpPr/>
          <p:nvPr/>
        </p:nvSpPr>
        <p:spPr>
          <a:xfrm>
            <a:off x="3639312" y="2587752"/>
            <a:ext cx="2093976" cy="420624"/>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new EMTs</a:t>
            </a:r>
            <a:endParaRPr lang="en-US" sz="950" dirty="0"/>
          </a:p>
        </p:txBody>
      </p:sp>
      <p:sp>
        <p:nvSpPr>
          <p:cNvPr id="12" name="Shape 10"/>
          <p:cNvSpPr/>
          <p:nvPr/>
        </p:nvSpPr>
        <p:spPr>
          <a:xfrm>
            <a:off x="6263640" y="1828800"/>
            <a:ext cx="2423160" cy="1417320"/>
          </a:xfrm>
          <a:prstGeom prst="roundRect">
            <a:avLst>
              <a:gd name="adj" fmla="val 7742"/>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3" name="Text 11"/>
          <p:cNvSpPr/>
          <p:nvPr/>
        </p:nvSpPr>
        <p:spPr>
          <a:xfrm>
            <a:off x="6428232" y="2057400"/>
            <a:ext cx="2093976" cy="502920"/>
          </a:xfrm>
          <a:prstGeom prst="rect">
            <a:avLst/>
          </a:prstGeom>
          <a:noFill/>
          <a:ln/>
        </p:spPr>
        <p:txBody>
          <a:bodyPr wrap="square" lIns="0" tIns="0" rIns="0" bIns="0" rtlCol="0" anchor="ctr">
            <a:normAutofit/>
          </a:bodyPr>
          <a:lstStyle/>
          <a:p>
            <a:pPr marL="0" indent="0" algn="ctr">
              <a:buNone/>
            </a:pPr>
            <a:r>
              <a:rPr lang="en-US" sz="2600" b="1" dirty="0">
                <a:solidFill>
                  <a:srgbClr val="082B57"/>
                </a:solidFill>
                <a:latin typeface="Aptos Display" pitchFamily="34" charset="0"/>
                <a:ea typeface="Aptos Display" pitchFamily="34" charset="-122"/>
                <a:cs typeface="Aptos Display" pitchFamily="34" charset="-120"/>
              </a:rPr>
              <a:t>350</a:t>
            </a:r>
            <a:endParaRPr lang="en-US" sz="2600" dirty="0"/>
          </a:p>
        </p:txBody>
      </p:sp>
      <p:sp>
        <p:nvSpPr>
          <p:cNvPr id="14" name="Text 12"/>
          <p:cNvSpPr/>
          <p:nvPr/>
        </p:nvSpPr>
        <p:spPr>
          <a:xfrm>
            <a:off x="6428232" y="2587752"/>
            <a:ext cx="2093976" cy="420624"/>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new paramedics</a:t>
            </a:r>
            <a:endParaRPr lang="en-US" sz="950" dirty="0"/>
          </a:p>
        </p:txBody>
      </p:sp>
      <p:sp>
        <p:nvSpPr>
          <p:cNvPr id="15" name="Shape 13"/>
          <p:cNvSpPr/>
          <p:nvPr/>
        </p:nvSpPr>
        <p:spPr>
          <a:xfrm>
            <a:off x="9052560" y="1828800"/>
            <a:ext cx="2423160" cy="1417320"/>
          </a:xfrm>
          <a:prstGeom prst="roundRect">
            <a:avLst>
              <a:gd name="adj" fmla="val 7742"/>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6" name="Text 14"/>
          <p:cNvSpPr/>
          <p:nvPr/>
        </p:nvSpPr>
        <p:spPr>
          <a:xfrm>
            <a:off x="9217152" y="2057400"/>
            <a:ext cx="2093976" cy="502920"/>
          </a:xfrm>
          <a:prstGeom prst="rect">
            <a:avLst/>
          </a:prstGeom>
          <a:noFill/>
          <a:ln/>
        </p:spPr>
        <p:txBody>
          <a:bodyPr wrap="square" lIns="0" tIns="0" rIns="0" bIns="0" rtlCol="0" anchor="ctr">
            <a:normAutofit/>
          </a:bodyPr>
          <a:lstStyle/>
          <a:p>
            <a:pPr marL="0" indent="0" algn="ctr">
              <a:buNone/>
            </a:pPr>
            <a:r>
              <a:rPr lang="en-US" sz="2600" b="1" dirty="0">
                <a:solidFill>
                  <a:srgbClr val="C4122F"/>
                </a:solidFill>
                <a:latin typeface="Aptos Display" pitchFamily="34" charset="0"/>
                <a:ea typeface="Aptos Display" pitchFamily="34" charset="-122"/>
                <a:cs typeface="Aptos Display" pitchFamily="34" charset="-120"/>
              </a:rPr>
              <a:t>~1,013</a:t>
            </a:r>
            <a:endParaRPr lang="en-US" sz="2600" dirty="0"/>
          </a:p>
        </p:txBody>
      </p:sp>
      <p:sp>
        <p:nvSpPr>
          <p:cNvPr id="17" name="Text 15"/>
          <p:cNvSpPr/>
          <p:nvPr/>
        </p:nvSpPr>
        <p:spPr>
          <a:xfrm>
            <a:off x="9217152" y="2587752"/>
            <a:ext cx="2093976" cy="420624"/>
          </a:xfrm>
          <a:prstGeom prst="rect">
            <a:avLst/>
          </a:prstGeom>
          <a:noFill/>
          <a:ln/>
        </p:spPr>
        <p:txBody>
          <a:bodyPr wrap="square" lIns="254" tIns="254" rIns="254" bIns="254" rtlCol="0" anchor="ctr">
            <a:normAutofit/>
          </a:bodyPr>
          <a:lstStyle/>
          <a:p>
            <a:pPr marL="0" indent="0" algn="ctr">
              <a:buNone/>
            </a:pPr>
            <a:r>
              <a:rPr lang="en-US" sz="950" dirty="0">
                <a:solidFill>
                  <a:srgbClr val="4B5563"/>
                </a:solidFill>
              </a:rPr>
              <a:t>projected graduates at 75% completion</a:t>
            </a:r>
            <a:endParaRPr lang="en-US" sz="950" dirty="0"/>
          </a:p>
        </p:txBody>
      </p:sp>
      <p:pic>
        <p:nvPicPr>
          <p:cNvPr id="18" name="Image 0" descr="/mnt/data/source_media1/ppt/media/image3.jpg"/>
          <p:cNvPicPr>
            <a:picLocks noChangeAspect="1"/>
          </p:cNvPicPr>
          <p:nvPr/>
        </p:nvPicPr>
        <p:blipFill>
          <a:blip r:embed="rId3"/>
          <a:srcRect t="22884" b="22884"/>
          <a:stretch/>
        </p:blipFill>
        <p:spPr>
          <a:xfrm>
            <a:off x="685800" y="3703320"/>
            <a:ext cx="3749040" cy="1691640"/>
          </a:xfrm>
          <a:prstGeom prst="rect">
            <a:avLst/>
          </a:prstGeom>
        </p:spPr>
      </p:pic>
      <p:sp>
        <p:nvSpPr>
          <p:cNvPr id="19" name="Shape 16"/>
          <p:cNvSpPr/>
          <p:nvPr/>
        </p:nvSpPr>
        <p:spPr>
          <a:xfrm>
            <a:off x="4663440" y="3703320"/>
            <a:ext cx="6812280" cy="1691640"/>
          </a:xfrm>
          <a:prstGeom prst="roundRect">
            <a:avLst>
              <a:gd name="adj" fmla="val 6486"/>
            </a:avLst>
          </a:prstGeom>
          <a:solidFill>
            <a:srgbClr val="FFFFFF"/>
          </a:solidFill>
          <a:ln w="10160">
            <a:solidFill>
              <a:srgbClr val="DAE3F0"/>
            </a:solidFill>
            <a:prstDash val="solid"/>
          </a:ln>
          <a:effectLst>
            <a:outerShdw blurRad="12700" dist="12700" dir="2700000" algn="bl" rotWithShape="0">
              <a:srgbClr val="5F6B7A">
                <a:alpha val="12000"/>
              </a:srgbClr>
            </a:outerShdw>
          </a:effectLst>
        </p:spPr>
        <p:txBody>
          <a:bodyPr/>
          <a:lstStyle/>
          <a:p>
            <a:endParaRPr lang="en-US"/>
          </a:p>
        </p:txBody>
      </p:sp>
      <p:sp>
        <p:nvSpPr>
          <p:cNvPr id="20" name="Text 17"/>
          <p:cNvSpPr/>
          <p:nvPr/>
        </p:nvSpPr>
        <p:spPr>
          <a:xfrm>
            <a:off x="4983480" y="3950208"/>
            <a:ext cx="1280160" cy="182880"/>
          </a:xfrm>
          <a:prstGeom prst="rect">
            <a:avLst/>
          </a:prstGeom>
          <a:noFill/>
          <a:ln/>
        </p:spPr>
        <p:txBody>
          <a:bodyPr wrap="square" lIns="0" tIns="0" rIns="0" bIns="0" rtlCol="0" anchor="ctr"/>
          <a:lstStyle/>
          <a:p>
            <a:pPr marL="0" indent="0">
              <a:buNone/>
            </a:pPr>
            <a:r>
              <a:rPr lang="en-US" sz="950" b="1" dirty="0">
                <a:solidFill>
                  <a:srgbClr val="C4122F"/>
                </a:solidFill>
              </a:rPr>
              <a:t>Policy value</a:t>
            </a:r>
            <a:endParaRPr lang="en-US" sz="950" dirty="0"/>
          </a:p>
        </p:txBody>
      </p:sp>
      <p:sp>
        <p:nvSpPr>
          <p:cNvPr id="21" name="Text 18"/>
          <p:cNvSpPr/>
          <p:nvPr/>
        </p:nvSpPr>
        <p:spPr>
          <a:xfrm>
            <a:off x="4983480" y="4315968"/>
            <a:ext cx="164592" cy="164592"/>
          </a:xfrm>
          <a:prstGeom prst="rect">
            <a:avLst/>
          </a:prstGeom>
          <a:noFill/>
          <a:ln/>
        </p:spPr>
        <p:txBody>
          <a:bodyPr wrap="square" lIns="0" tIns="0" rIns="0" bIns="0" rtlCol="0" anchor="ctr"/>
          <a:lstStyle/>
          <a:p>
            <a:pPr marL="0" indent="0">
              <a:buNone/>
            </a:pPr>
            <a:r>
              <a:rPr lang="en-US" sz="1600" b="1" dirty="0">
                <a:solidFill>
                  <a:srgbClr val="C4122F"/>
                </a:solidFill>
              </a:rPr>
              <a:t>•</a:t>
            </a:r>
            <a:endParaRPr lang="en-US" sz="1600" dirty="0"/>
          </a:p>
        </p:txBody>
      </p:sp>
      <p:sp>
        <p:nvSpPr>
          <p:cNvPr id="22" name="Text 19"/>
          <p:cNvSpPr/>
          <p:nvPr/>
        </p:nvSpPr>
        <p:spPr>
          <a:xfrm>
            <a:off x="5239512" y="4343400"/>
            <a:ext cx="5824728" cy="320040"/>
          </a:xfrm>
          <a:prstGeom prst="rect">
            <a:avLst/>
          </a:prstGeom>
          <a:noFill/>
          <a:ln/>
        </p:spPr>
        <p:txBody>
          <a:bodyPr wrap="square" lIns="0" tIns="0" rIns="0" bIns="0" rtlCol="0" anchor="ctr">
            <a:normAutofit/>
          </a:bodyPr>
          <a:lstStyle/>
          <a:p>
            <a:pPr marL="0" indent="0">
              <a:buNone/>
            </a:pPr>
            <a:r>
              <a:rPr lang="en-US" sz="1300" dirty="0">
                <a:solidFill>
                  <a:srgbClr val="111827"/>
                </a:solidFill>
              </a:rPr>
              <a:t>Covers educational expenses and part of salary during training.</a:t>
            </a:r>
            <a:endParaRPr lang="en-US" sz="1300" dirty="0"/>
          </a:p>
        </p:txBody>
      </p:sp>
      <p:sp>
        <p:nvSpPr>
          <p:cNvPr id="23" name="Text 20"/>
          <p:cNvSpPr/>
          <p:nvPr/>
        </p:nvSpPr>
        <p:spPr>
          <a:xfrm>
            <a:off x="4983480" y="4645152"/>
            <a:ext cx="164592" cy="164592"/>
          </a:xfrm>
          <a:prstGeom prst="rect">
            <a:avLst/>
          </a:prstGeom>
          <a:noFill/>
          <a:ln/>
        </p:spPr>
        <p:txBody>
          <a:bodyPr wrap="square" lIns="0" tIns="0" rIns="0" bIns="0" rtlCol="0" anchor="ctr"/>
          <a:lstStyle/>
          <a:p>
            <a:pPr marL="0" indent="0">
              <a:buNone/>
            </a:pPr>
            <a:r>
              <a:rPr lang="en-US" sz="1600" b="1" dirty="0">
                <a:solidFill>
                  <a:srgbClr val="C4122F"/>
                </a:solidFill>
              </a:rPr>
              <a:t>•</a:t>
            </a:r>
            <a:endParaRPr lang="en-US" sz="1600" dirty="0"/>
          </a:p>
        </p:txBody>
      </p:sp>
      <p:sp>
        <p:nvSpPr>
          <p:cNvPr id="24" name="Text 21"/>
          <p:cNvSpPr/>
          <p:nvPr/>
        </p:nvSpPr>
        <p:spPr>
          <a:xfrm>
            <a:off x="5239512" y="4672584"/>
            <a:ext cx="5824728" cy="320040"/>
          </a:xfrm>
          <a:prstGeom prst="rect">
            <a:avLst/>
          </a:prstGeom>
          <a:noFill/>
          <a:ln/>
        </p:spPr>
        <p:txBody>
          <a:bodyPr wrap="square" lIns="0" tIns="0" rIns="0" bIns="0" rtlCol="0" anchor="ctr">
            <a:normAutofit/>
          </a:bodyPr>
          <a:lstStyle/>
          <a:p>
            <a:pPr marL="0" indent="0">
              <a:buNone/>
            </a:pPr>
            <a:r>
              <a:rPr lang="en-US" sz="1300" dirty="0">
                <a:solidFill>
                  <a:srgbClr val="111827"/>
                </a:solidFill>
              </a:rPr>
              <a:t>Graduates serve 5 years in one of Georgia’s rural counties.</a:t>
            </a:r>
            <a:endParaRPr lang="en-US" sz="1300" dirty="0"/>
          </a:p>
        </p:txBody>
      </p:sp>
      <p:sp>
        <p:nvSpPr>
          <p:cNvPr id="25" name="Text 22"/>
          <p:cNvSpPr/>
          <p:nvPr/>
        </p:nvSpPr>
        <p:spPr>
          <a:xfrm>
            <a:off x="4983480" y="4974336"/>
            <a:ext cx="164592" cy="164592"/>
          </a:xfrm>
          <a:prstGeom prst="rect">
            <a:avLst/>
          </a:prstGeom>
          <a:noFill/>
          <a:ln/>
        </p:spPr>
        <p:txBody>
          <a:bodyPr wrap="square" lIns="0" tIns="0" rIns="0" bIns="0" rtlCol="0" anchor="ctr"/>
          <a:lstStyle/>
          <a:p>
            <a:pPr marL="0" indent="0">
              <a:buNone/>
            </a:pPr>
            <a:r>
              <a:rPr lang="en-US" sz="1600" b="1" dirty="0">
                <a:solidFill>
                  <a:srgbClr val="C4122F"/>
                </a:solidFill>
              </a:rPr>
              <a:t>•</a:t>
            </a:r>
            <a:endParaRPr lang="en-US" sz="1600" dirty="0"/>
          </a:p>
        </p:txBody>
      </p:sp>
      <p:sp>
        <p:nvSpPr>
          <p:cNvPr id="26" name="Text 23"/>
          <p:cNvSpPr/>
          <p:nvPr/>
        </p:nvSpPr>
        <p:spPr>
          <a:xfrm>
            <a:off x="5239512" y="5001768"/>
            <a:ext cx="5824728" cy="320040"/>
          </a:xfrm>
          <a:prstGeom prst="rect">
            <a:avLst/>
          </a:prstGeom>
          <a:noFill/>
          <a:ln/>
        </p:spPr>
        <p:txBody>
          <a:bodyPr wrap="square" lIns="0" tIns="0" rIns="0" bIns="0" rtlCol="0" anchor="ctr">
            <a:normAutofit fontScale="92500" lnSpcReduction="20000"/>
          </a:bodyPr>
          <a:lstStyle/>
          <a:p>
            <a:pPr marL="0" indent="0">
              <a:buNone/>
            </a:pPr>
            <a:r>
              <a:rPr lang="en-US" sz="1300" dirty="0">
                <a:solidFill>
                  <a:srgbClr val="111827"/>
                </a:solidFill>
              </a:rPr>
              <a:t>Success requires tracking completion, licensure, placement and post-commitment retention.</a:t>
            </a:r>
            <a:endParaRPr lang="en-US" sz="1300" dirty="0"/>
          </a:p>
        </p:txBody>
      </p:sp>
      <p:sp>
        <p:nvSpPr>
          <p:cNvPr id="27" name="Text 24"/>
          <p:cNvSpPr/>
          <p:nvPr/>
        </p:nvSpPr>
        <p:spPr>
          <a:xfrm>
            <a:off x="502920" y="6473952"/>
            <a:ext cx="11155680" cy="182880"/>
          </a:xfrm>
          <a:prstGeom prst="rect">
            <a:avLst/>
          </a:prstGeom>
          <a:noFill/>
          <a:ln/>
        </p:spPr>
        <p:txBody>
          <a:bodyPr wrap="square" lIns="0" tIns="0" rIns="0" bIns="0" rtlCol="0" anchor="ctr"/>
          <a:lstStyle/>
          <a:p>
            <a:pPr marL="0" indent="0" algn="ctr">
              <a:buNone/>
            </a:pPr>
            <a:r>
              <a:rPr lang="en-US" sz="780" dirty="0">
                <a:solidFill>
                  <a:srgbClr val="536579"/>
                </a:solidFill>
              </a:rPr>
              <a:t>Georgia EMS Association (GEMSA) + Georgia Ambulance Providers Association (GAPA) • August 12 • Augusta, Georgia</a:t>
            </a:r>
            <a:endParaRPr lang="en-US" sz="780" dirty="0"/>
          </a:p>
        </p:txBody>
      </p:sp>
      <p:sp>
        <p:nvSpPr>
          <p:cNvPr id="28" name="Text 25"/>
          <p:cNvSpPr/>
          <p:nvPr/>
        </p:nvSpPr>
        <p:spPr>
          <a:xfrm>
            <a:off x="502920" y="6236208"/>
            <a:ext cx="11155680" cy="164592"/>
          </a:xfrm>
          <a:prstGeom prst="rect">
            <a:avLst/>
          </a:prstGeom>
          <a:noFill/>
          <a:ln/>
        </p:spPr>
        <p:txBody>
          <a:bodyPr wrap="square" lIns="0" tIns="0" rIns="0" bIns="0" rtlCol="0" anchor="ctr">
            <a:normAutofit/>
          </a:bodyPr>
          <a:lstStyle/>
          <a:p>
            <a:pPr marL="0" indent="0">
              <a:buNone/>
            </a:pPr>
            <a:r>
              <a:rPr lang="en-US" sz="640" dirty="0">
                <a:solidFill>
                  <a:srgbClr val="7A8799"/>
                </a:solidFill>
              </a:rPr>
              <a:t>Source: GEMSA/GAPA draft Rural Health Transformation workforce proposal.</a:t>
            </a:r>
            <a:endParaRPr lang="en-US" sz="64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56032"/>
            <a:ext cx="6217920" cy="201168"/>
          </a:xfrm>
          <a:prstGeom prst="rect">
            <a:avLst/>
          </a:prstGeom>
          <a:noFill/>
          <a:ln/>
        </p:spPr>
        <p:txBody>
          <a:bodyPr wrap="square" lIns="0" tIns="0" rIns="0" bIns="0" rtlCol="0" anchor="ctr"/>
          <a:lstStyle/>
          <a:p>
            <a:pPr marL="0" indent="0">
              <a:buNone/>
            </a:pPr>
            <a:r>
              <a:rPr lang="en-US" sz="850" b="1" dirty="0">
                <a:solidFill>
                  <a:srgbClr val="C4122F"/>
                </a:solidFill>
                <a:latin typeface="Aptos" pitchFamily="34" charset="0"/>
                <a:ea typeface="Aptos" pitchFamily="34" charset="-122"/>
                <a:cs typeface="Aptos" pitchFamily="34" charset="-120"/>
              </a:rPr>
              <a:t>BLUE RIBBON HOUSE STUDY COMMITTEE ON EMS</a:t>
            </a:r>
            <a:endParaRPr lang="en-US" sz="850" dirty="0"/>
          </a:p>
        </p:txBody>
      </p:sp>
      <p:sp>
        <p:nvSpPr>
          <p:cNvPr id="3" name="Text 1"/>
          <p:cNvSpPr/>
          <p:nvPr/>
        </p:nvSpPr>
        <p:spPr>
          <a:xfrm>
            <a:off x="502920" y="530352"/>
            <a:ext cx="8138160" cy="493776"/>
          </a:xfrm>
          <a:prstGeom prst="rect">
            <a:avLst/>
          </a:prstGeom>
          <a:noFill/>
          <a:ln/>
        </p:spPr>
        <p:txBody>
          <a:bodyPr wrap="square" lIns="0" tIns="0" rIns="0" bIns="0" rtlCol="0" anchor="ctr">
            <a:normAutofit/>
          </a:bodyPr>
          <a:lstStyle/>
          <a:p>
            <a:pPr marL="0" indent="0">
              <a:buNone/>
            </a:pPr>
            <a:r>
              <a:rPr lang="en-US" sz="2400" b="1" dirty="0">
                <a:solidFill>
                  <a:srgbClr val="082B57"/>
                </a:solidFill>
                <a:latin typeface="Aptos Display" pitchFamily="34" charset="0"/>
                <a:ea typeface="Aptos Display" pitchFamily="34" charset="-122"/>
                <a:cs typeface="Aptos Display" pitchFamily="34" charset="-120"/>
              </a:rPr>
              <a:t>Recruitment only works if retention improves</a:t>
            </a:r>
            <a:endParaRPr lang="en-US" sz="2400" dirty="0"/>
          </a:p>
        </p:txBody>
      </p:sp>
      <p:sp>
        <p:nvSpPr>
          <p:cNvPr id="4" name="Shape 2"/>
          <p:cNvSpPr/>
          <p:nvPr/>
        </p:nvSpPr>
        <p:spPr>
          <a:xfrm>
            <a:off x="502920" y="1078992"/>
            <a:ext cx="11155680" cy="0"/>
          </a:xfrm>
          <a:prstGeom prst="line">
            <a:avLst/>
          </a:prstGeom>
          <a:noFill/>
          <a:ln w="12700">
            <a:solidFill>
              <a:srgbClr val="C8D5E6"/>
            </a:solidFill>
            <a:prstDash val="solid"/>
          </a:ln>
        </p:spPr>
        <p:txBody>
          <a:bodyPr/>
          <a:lstStyle/>
          <a:p>
            <a:endParaRPr lang="en-US"/>
          </a:p>
        </p:txBody>
      </p:sp>
      <p:sp>
        <p:nvSpPr>
          <p:cNvPr id="5" name="Text 3"/>
          <p:cNvSpPr/>
          <p:nvPr/>
        </p:nvSpPr>
        <p:spPr>
          <a:xfrm>
            <a:off x="658368" y="1225296"/>
            <a:ext cx="10789920" cy="320040"/>
          </a:xfrm>
          <a:prstGeom prst="rect">
            <a:avLst/>
          </a:prstGeom>
          <a:noFill/>
          <a:ln/>
        </p:spPr>
        <p:txBody>
          <a:bodyPr wrap="square" lIns="0" tIns="0" rIns="0" bIns="0" rtlCol="0" anchor="ctr">
            <a:normAutofit fontScale="85000" lnSpcReduction="10000"/>
          </a:bodyPr>
          <a:lstStyle/>
          <a:p>
            <a:pPr marL="0" indent="0">
              <a:buNone/>
            </a:pPr>
            <a:r>
              <a:rPr lang="en-US" sz="1600" b="1" dirty="0">
                <a:solidFill>
                  <a:srgbClr val="082B57"/>
                </a:solidFill>
              </a:rPr>
              <a:t>We cannot educate our way out of the problem if experienced EMTs and paramedics keep leaving faster than we replace them.</a:t>
            </a:r>
            <a:endParaRPr lang="en-US" sz="1600" dirty="0"/>
          </a:p>
        </p:txBody>
      </p:sp>
      <p:pic>
        <p:nvPicPr>
          <p:cNvPr id="6" name="Image 0" descr="/mnt/data/source_media1/ppt/media/image2.jpg"/>
          <p:cNvPicPr>
            <a:picLocks noChangeAspect="1"/>
          </p:cNvPicPr>
          <p:nvPr/>
        </p:nvPicPr>
        <p:blipFill>
          <a:blip r:embed="rId3"/>
          <a:srcRect t="16941" b="16941"/>
          <a:stretch/>
        </p:blipFill>
        <p:spPr>
          <a:xfrm>
            <a:off x="640080" y="1874520"/>
            <a:ext cx="3749040" cy="3017520"/>
          </a:xfrm>
          <a:prstGeom prst="rect">
            <a:avLst/>
          </a:prstGeom>
        </p:spPr>
      </p:pic>
      <p:sp>
        <p:nvSpPr>
          <p:cNvPr id="7" name="Shape 4"/>
          <p:cNvSpPr/>
          <p:nvPr/>
        </p:nvSpPr>
        <p:spPr>
          <a:xfrm>
            <a:off x="4800600" y="1920240"/>
            <a:ext cx="1152144" cy="640080"/>
          </a:xfrm>
          <a:prstGeom prst="chevron">
            <a:avLst/>
          </a:prstGeom>
          <a:solidFill>
            <a:srgbClr val="0B3A75"/>
          </a:solidFill>
          <a:ln w="12700">
            <a:solidFill>
              <a:srgbClr val="0B3A75"/>
            </a:solidFill>
            <a:prstDash val="solid"/>
          </a:ln>
        </p:spPr>
        <p:txBody>
          <a:bodyPr/>
          <a:lstStyle/>
          <a:p>
            <a:endParaRPr lang="en-US"/>
          </a:p>
        </p:txBody>
      </p:sp>
      <p:sp>
        <p:nvSpPr>
          <p:cNvPr id="8" name="Text 5"/>
          <p:cNvSpPr/>
          <p:nvPr/>
        </p:nvSpPr>
        <p:spPr>
          <a:xfrm>
            <a:off x="4873752" y="2148840"/>
            <a:ext cx="841248" cy="164592"/>
          </a:xfrm>
          <a:prstGeom prst="rect">
            <a:avLst/>
          </a:prstGeom>
          <a:noFill/>
          <a:ln/>
        </p:spPr>
        <p:txBody>
          <a:bodyPr wrap="square" lIns="0" tIns="0" rIns="0" bIns="0" rtlCol="0" anchor="ctr">
            <a:normAutofit/>
          </a:bodyPr>
          <a:lstStyle/>
          <a:p>
            <a:pPr marL="0" indent="0" algn="ctr">
              <a:buNone/>
            </a:pPr>
            <a:r>
              <a:rPr lang="en-US" sz="1050" b="1" dirty="0">
                <a:solidFill>
                  <a:srgbClr val="FFFFFF"/>
                </a:solidFill>
              </a:rPr>
              <a:t>Recruit</a:t>
            </a:r>
            <a:endParaRPr lang="en-US" sz="1050" dirty="0"/>
          </a:p>
        </p:txBody>
      </p:sp>
      <p:sp>
        <p:nvSpPr>
          <p:cNvPr id="9" name="Shape 6"/>
          <p:cNvSpPr/>
          <p:nvPr/>
        </p:nvSpPr>
        <p:spPr>
          <a:xfrm>
            <a:off x="6126480" y="1920240"/>
            <a:ext cx="1152144" cy="640080"/>
          </a:xfrm>
          <a:prstGeom prst="chevron">
            <a:avLst/>
          </a:prstGeom>
          <a:solidFill>
            <a:srgbClr val="0B3A75"/>
          </a:solidFill>
          <a:ln w="12700">
            <a:solidFill>
              <a:srgbClr val="0B3A75"/>
            </a:solidFill>
            <a:prstDash val="solid"/>
          </a:ln>
        </p:spPr>
        <p:txBody>
          <a:bodyPr/>
          <a:lstStyle/>
          <a:p>
            <a:endParaRPr lang="en-US"/>
          </a:p>
        </p:txBody>
      </p:sp>
      <p:sp>
        <p:nvSpPr>
          <p:cNvPr id="10" name="Text 7"/>
          <p:cNvSpPr/>
          <p:nvPr/>
        </p:nvSpPr>
        <p:spPr>
          <a:xfrm>
            <a:off x="6199632" y="2148840"/>
            <a:ext cx="841248" cy="164592"/>
          </a:xfrm>
          <a:prstGeom prst="rect">
            <a:avLst/>
          </a:prstGeom>
          <a:noFill/>
          <a:ln/>
        </p:spPr>
        <p:txBody>
          <a:bodyPr wrap="square" lIns="0" tIns="0" rIns="0" bIns="0" rtlCol="0" anchor="ctr">
            <a:normAutofit/>
          </a:bodyPr>
          <a:lstStyle/>
          <a:p>
            <a:pPr marL="0" indent="0" algn="ctr">
              <a:buNone/>
            </a:pPr>
            <a:r>
              <a:rPr lang="en-US" sz="1050" b="1" dirty="0">
                <a:solidFill>
                  <a:srgbClr val="FFFFFF"/>
                </a:solidFill>
              </a:rPr>
              <a:t>Train</a:t>
            </a:r>
            <a:endParaRPr lang="en-US" sz="1050" dirty="0"/>
          </a:p>
        </p:txBody>
      </p:sp>
      <p:sp>
        <p:nvSpPr>
          <p:cNvPr id="11" name="Shape 8"/>
          <p:cNvSpPr/>
          <p:nvPr/>
        </p:nvSpPr>
        <p:spPr>
          <a:xfrm>
            <a:off x="7452360" y="1920240"/>
            <a:ext cx="1152144" cy="640080"/>
          </a:xfrm>
          <a:prstGeom prst="chevron">
            <a:avLst/>
          </a:prstGeom>
          <a:solidFill>
            <a:srgbClr val="0B3A75"/>
          </a:solidFill>
          <a:ln w="12700">
            <a:solidFill>
              <a:srgbClr val="0B3A75"/>
            </a:solidFill>
            <a:prstDash val="solid"/>
          </a:ln>
        </p:spPr>
        <p:txBody>
          <a:bodyPr/>
          <a:lstStyle/>
          <a:p>
            <a:endParaRPr lang="en-US"/>
          </a:p>
        </p:txBody>
      </p:sp>
      <p:sp>
        <p:nvSpPr>
          <p:cNvPr id="12" name="Text 9"/>
          <p:cNvSpPr/>
          <p:nvPr/>
        </p:nvSpPr>
        <p:spPr>
          <a:xfrm>
            <a:off x="7525512" y="2148840"/>
            <a:ext cx="841248" cy="164592"/>
          </a:xfrm>
          <a:prstGeom prst="rect">
            <a:avLst/>
          </a:prstGeom>
          <a:noFill/>
          <a:ln/>
        </p:spPr>
        <p:txBody>
          <a:bodyPr wrap="square" lIns="0" tIns="0" rIns="0" bIns="0" rtlCol="0" anchor="ctr">
            <a:normAutofit/>
          </a:bodyPr>
          <a:lstStyle/>
          <a:p>
            <a:pPr marL="0" indent="0" algn="ctr">
              <a:buNone/>
            </a:pPr>
            <a:r>
              <a:rPr lang="en-US" sz="1050" b="1" dirty="0">
                <a:solidFill>
                  <a:srgbClr val="FFFFFF"/>
                </a:solidFill>
              </a:rPr>
              <a:t>Complete</a:t>
            </a:r>
            <a:endParaRPr lang="en-US" sz="1050" dirty="0"/>
          </a:p>
        </p:txBody>
      </p:sp>
      <p:sp>
        <p:nvSpPr>
          <p:cNvPr id="13" name="Shape 10"/>
          <p:cNvSpPr/>
          <p:nvPr/>
        </p:nvSpPr>
        <p:spPr>
          <a:xfrm>
            <a:off x="8778240" y="1920240"/>
            <a:ext cx="1152144" cy="640080"/>
          </a:xfrm>
          <a:prstGeom prst="chevron">
            <a:avLst/>
          </a:prstGeom>
          <a:solidFill>
            <a:srgbClr val="0B3A75"/>
          </a:solidFill>
          <a:ln w="12700">
            <a:solidFill>
              <a:srgbClr val="0B3A75"/>
            </a:solidFill>
            <a:prstDash val="solid"/>
          </a:ln>
        </p:spPr>
        <p:txBody>
          <a:bodyPr/>
          <a:lstStyle/>
          <a:p>
            <a:endParaRPr lang="en-US"/>
          </a:p>
        </p:txBody>
      </p:sp>
      <p:sp>
        <p:nvSpPr>
          <p:cNvPr id="14" name="Text 11"/>
          <p:cNvSpPr/>
          <p:nvPr/>
        </p:nvSpPr>
        <p:spPr>
          <a:xfrm>
            <a:off x="8851392" y="2148840"/>
            <a:ext cx="841248" cy="164592"/>
          </a:xfrm>
          <a:prstGeom prst="rect">
            <a:avLst/>
          </a:prstGeom>
          <a:noFill/>
          <a:ln/>
        </p:spPr>
        <p:txBody>
          <a:bodyPr wrap="square" lIns="0" tIns="0" rIns="0" bIns="0" rtlCol="0" anchor="ctr">
            <a:normAutofit/>
          </a:bodyPr>
          <a:lstStyle/>
          <a:p>
            <a:pPr marL="0" indent="0" algn="ctr">
              <a:buNone/>
            </a:pPr>
            <a:r>
              <a:rPr lang="en-US" sz="1050" b="1" dirty="0">
                <a:solidFill>
                  <a:srgbClr val="FFFFFF"/>
                </a:solidFill>
              </a:rPr>
              <a:t>Employ</a:t>
            </a:r>
            <a:endParaRPr lang="en-US" sz="1050" dirty="0"/>
          </a:p>
        </p:txBody>
      </p:sp>
      <p:sp>
        <p:nvSpPr>
          <p:cNvPr id="15" name="Shape 12"/>
          <p:cNvSpPr/>
          <p:nvPr/>
        </p:nvSpPr>
        <p:spPr>
          <a:xfrm>
            <a:off x="10104120" y="1920240"/>
            <a:ext cx="1152144" cy="640080"/>
          </a:xfrm>
          <a:prstGeom prst="chevron">
            <a:avLst/>
          </a:prstGeom>
          <a:solidFill>
            <a:srgbClr val="C4122F"/>
          </a:solidFill>
          <a:ln w="12700">
            <a:solidFill>
              <a:srgbClr val="C4122F"/>
            </a:solidFill>
            <a:prstDash val="solid"/>
          </a:ln>
        </p:spPr>
        <p:txBody>
          <a:bodyPr/>
          <a:lstStyle/>
          <a:p>
            <a:endParaRPr lang="en-US"/>
          </a:p>
        </p:txBody>
      </p:sp>
      <p:sp>
        <p:nvSpPr>
          <p:cNvPr id="16" name="Text 13"/>
          <p:cNvSpPr/>
          <p:nvPr/>
        </p:nvSpPr>
        <p:spPr>
          <a:xfrm>
            <a:off x="10177272" y="2148840"/>
            <a:ext cx="841248" cy="164592"/>
          </a:xfrm>
          <a:prstGeom prst="rect">
            <a:avLst/>
          </a:prstGeom>
          <a:noFill/>
          <a:ln/>
        </p:spPr>
        <p:txBody>
          <a:bodyPr wrap="square" lIns="0" tIns="0" rIns="0" bIns="0" rtlCol="0" anchor="ctr">
            <a:normAutofit/>
          </a:bodyPr>
          <a:lstStyle/>
          <a:p>
            <a:pPr marL="0" indent="0" algn="ctr">
              <a:buNone/>
            </a:pPr>
            <a:r>
              <a:rPr lang="en-US" sz="1050" b="1" dirty="0">
                <a:solidFill>
                  <a:srgbClr val="FFFFFF"/>
                </a:solidFill>
              </a:rPr>
              <a:t>Retain</a:t>
            </a:r>
            <a:endParaRPr lang="en-US" sz="1050" dirty="0"/>
          </a:p>
        </p:txBody>
      </p:sp>
      <p:sp>
        <p:nvSpPr>
          <p:cNvPr id="17" name="Shape 14"/>
          <p:cNvSpPr/>
          <p:nvPr/>
        </p:nvSpPr>
        <p:spPr>
          <a:xfrm>
            <a:off x="4800600" y="2880360"/>
            <a:ext cx="6355080" cy="950976"/>
          </a:xfrm>
          <a:prstGeom prst="roundRect">
            <a:avLst>
              <a:gd name="adj" fmla="val 11538"/>
            </a:avLst>
          </a:prstGeom>
          <a:solidFill>
            <a:srgbClr val="FCEAEC"/>
          </a:solidFill>
          <a:ln w="10160">
            <a:solidFill>
              <a:srgbClr val="F0C3CA"/>
            </a:solidFill>
            <a:prstDash val="solid"/>
          </a:ln>
          <a:effectLst>
            <a:outerShdw blurRad="12700" dist="12700" dir="2700000" algn="bl" rotWithShape="0">
              <a:srgbClr val="5F6B7A">
                <a:alpha val="12000"/>
              </a:srgbClr>
            </a:outerShdw>
          </a:effectLst>
        </p:spPr>
        <p:txBody>
          <a:bodyPr/>
          <a:lstStyle/>
          <a:p>
            <a:endParaRPr lang="en-US"/>
          </a:p>
        </p:txBody>
      </p:sp>
      <p:sp>
        <p:nvSpPr>
          <p:cNvPr id="18" name="Text 15"/>
          <p:cNvSpPr/>
          <p:nvPr/>
        </p:nvSpPr>
        <p:spPr>
          <a:xfrm>
            <a:off x="5074920" y="3154680"/>
            <a:ext cx="5394960" cy="201168"/>
          </a:xfrm>
          <a:prstGeom prst="rect">
            <a:avLst/>
          </a:prstGeom>
          <a:noFill/>
          <a:ln/>
        </p:spPr>
        <p:txBody>
          <a:bodyPr wrap="square" lIns="0" tIns="0" rIns="0" bIns="0" rtlCol="0" anchor="ctr">
            <a:normAutofit fontScale="92500" lnSpcReduction="20000"/>
          </a:bodyPr>
          <a:lstStyle/>
          <a:p>
            <a:pPr marL="0" indent="0">
              <a:buNone/>
            </a:pPr>
            <a:r>
              <a:rPr lang="en-US" sz="1600" b="1" dirty="0">
                <a:solidFill>
                  <a:srgbClr val="C4122F"/>
                </a:solidFill>
              </a:rPr>
              <a:t>Biggest leak: experienced field clinicians</a:t>
            </a:r>
            <a:endParaRPr lang="en-US" sz="1600" dirty="0"/>
          </a:p>
        </p:txBody>
      </p:sp>
      <p:sp>
        <p:nvSpPr>
          <p:cNvPr id="19" name="Shape 16"/>
          <p:cNvSpPr/>
          <p:nvPr/>
        </p:nvSpPr>
        <p:spPr>
          <a:xfrm>
            <a:off x="4800600" y="4160520"/>
            <a:ext cx="6355080" cy="1115568"/>
          </a:xfrm>
          <a:prstGeom prst="roundRect">
            <a:avLst>
              <a:gd name="adj" fmla="val 9836"/>
            </a:avLst>
          </a:prstGeom>
          <a:solidFill>
            <a:srgbClr val="EAF2FB"/>
          </a:solidFill>
          <a:ln w="10160">
            <a:solidFill>
              <a:srgbClr val="C5D9F0"/>
            </a:solidFill>
            <a:prstDash val="solid"/>
          </a:ln>
          <a:effectLst>
            <a:outerShdw blurRad="12700" dist="12700" dir="2700000" algn="bl" rotWithShape="0">
              <a:srgbClr val="5F6B7A">
                <a:alpha val="12000"/>
              </a:srgbClr>
            </a:outerShdw>
          </a:effectLst>
        </p:spPr>
        <p:txBody>
          <a:bodyPr/>
          <a:lstStyle/>
          <a:p>
            <a:endParaRPr lang="en-US"/>
          </a:p>
        </p:txBody>
      </p:sp>
      <p:sp>
        <p:nvSpPr>
          <p:cNvPr id="20" name="Text 17"/>
          <p:cNvSpPr/>
          <p:nvPr/>
        </p:nvSpPr>
        <p:spPr>
          <a:xfrm>
            <a:off x="5074920" y="4434840"/>
            <a:ext cx="5715000" cy="384048"/>
          </a:xfrm>
          <a:prstGeom prst="rect">
            <a:avLst/>
          </a:prstGeom>
          <a:noFill/>
          <a:ln/>
        </p:spPr>
        <p:txBody>
          <a:bodyPr wrap="square" lIns="0" tIns="0" rIns="0" bIns="0" rtlCol="0" anchor="ctr">
            <a:normAutofit lnSpcReduction="10000"/>
          </a:bodyPr>
          <a:lstStyle/>
          <a:p>
            <a:pPr marL="0" indent="0">
              <a:buNone/>
            </a:pPr>
            <a:r>
              <a:rPr lang="en-US" sz="1350" dirty="0">
                <a:solidFill>
                  <a:srgbClr val="082B57"/>
                </a:solidFill>
              </a:rPr>
              <a:t>Hospitals and clinics recruit paramedics because they are clinically valuable — often with higher pay, more predictable schedules, and less field risk.</a:t>
            </a:r>
            <a:endParaRPr lang="en-US" sz="1350" dirty="0"/>
          </a:p>
        </p:txBody>
      </p:sp>
      <p:sp>
        <p:nvSpPr>
          <p:cNvPr id="21" name="Text 18"/>
          <p:cNvSpPr/>
          <p:nvPr/>
        </p:nvSpPr>
        <p:spPr>
          <a:xfrm>
            <a:off x="502920" y="6236208"/>
            <a:ext cx="11155680" cy="164592"/>
          </a:xfrm>
          <a:prstGeom prst="rect">
            <a:avLst/>
          </a:prstGeom>
          <a:noFill/>
          <a:ln/>
        </p:spPr>
        <p:txBody>
          <a:bodyPr wrap="square" lIns="0" tIns="0" rIns="0" bIns="0" rtlCol="0" anchor="ctr">
            <a:normAutofit/>
          </a:bodyPr>
          <a:lstStyle/>
          <a:p>
            <a:pPr marL="0" indent="0">
              <a:buNone/>
            </a:pPr>
            <a:r>
              <a:rPr lang="en-US" sz="640" dirty="0">
                <a:solidFill>
                  <a:srgbClr val="7A8799"/>
                </a:solidFill>
              </a:rPr>
              <a:t>Sources: BLS 2024 wage data; AMA Journal of Ethics, 2022; GEMSA/GAPA draft slides.</a:t>
            </a:r>
            <a:endParaRPr lang="en-US" sz="640" dirty="0"/>
          </a:p>
        </p:txBody>
      </p:sp>
      <p:sp>
        <p:nvSpPr>
          <p:cNvPr id="22" name="Text 19"/>
          <p:cNvSpPr/>
          <p:nvPr/>
        </p:nvSpPr>
        <p:spPr>
          <a:xfrm>
            <a:off x="502920" y="6473952"/>
            <a:ext cx="11155680" cy="182880"/>
          </a:xfrm>
          <a:prstGeom prst="rect">
            <a:avLst/>
          </a:prstGeom>
          <a:noFill/>
          <a:ln/>
        </p:spPr>
        <p:txBody>
          <a:bodyPr wrap="square" lIns="0" tIns="0" rIns="0" bIns="0" rtlCol="0" anchor="ctr"/>
          <a:lstStyle/>
          <a:p>
            <a:pPr marL="0" indent="0" algn="ctr">
              <a:buNone/>
            </a:pPr>
            <a:r>
              <a:rPr lang="en-US" sz="780" dirty="0">
                <a:solidFill>
                  <a:srgbClr val="536579"/>
                </a:solidFill>
              </a:rPr>
              <a:t>Georgia EMS Association (GEMSA) + Georgia Ambulance Providers Association (GAPA) • August 12 • Augusta, Georgia</a:t>
            </a:r>
            <a:endParaRPr lang="en-US" sz="78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5F8FC"/>
        </a:solidFill>
        <a:effectLst/>
      </p:bgPr>
    </p:bg>
    <p:spTree>
      <p:nvGrpSpPr>
        <p:cNvPr id="1" name=""/>
        <p:cNvGrpSpPr/>
        <p:nvPr/>
      </p:nvGrpSpPr>
      <p:grpSpPr>
        <a:xfrm>
          <a:off x="0" y="0"/>
          <a:ext cx="0" cy="0"/>
          <a:chOff x="0" y="0"/>
          <a:chExt cx="0" cy="0"/>
        </a:xfrm>
      </p:grpSpPr>
      <p:sp>
        <p:nvSpPr>
          <p:cNvPr id="2" name="Text 0"/>
          <p:cNvSpPr/>
          <p:nvPr/>
        </p:nvSpPr>
        <p:spPr>
          <a:xfrm>
            <a:off x="502920" y="256032"/>
            <a:ext cx="6217920" cy="201168"/>
          </a:xfrm>
          <a:prstGeom prst="rect">
            <a:avLst/>
          </a:prstGeom>
          <a:noFill/>
          <a:ln/>
        </p:spPr>
        <p:txBody>
          <a:bodyPr wrap="square" lIns="0" tIns="0" rIns="0" bIns="0" rtlCol="0" anchor="ctr"/>
          <a:lstStyle/>
          <a:p>
            <a:pPr marL="0" indent="0">
              <a:buNone/>
            </a:pPr>
            <a:r>
              <a:rPr lang="en-US" sz="850" b="1" dirty="0">
                <a:solidFill>
                  <a:srgbClr val="C4122F"/>
                </a:solidFill>
                <a:latin typeface="Aptos" pitchFamily="34" charset="0"/>
                <a:ea typeface="Aptos" pitchFamily="34" charset="-122"/>
                <a:cs typeface="Aptos" pitchFamily="34" charset="-120"/>
              </a:rPr>
              <a:t>BLUE RIBBON HOUSE STUDY COMMITTEE ON EMS</a:t>
            </a:r>
            <a:endParaRPr lang="en-US" sz="850" dirty="0"/>
          </a:p>
        </p:txBody>
      </p:sp>
      <p:sp>
        <p:nvSpPr>
          <p:cNvPr id="3" name="Text 1"/>
          <p:cNvSpPr/>
          <p:nvPr/>
        </p:nvSpPr>
        <p:spPr>
          <a:xfrm>
            <a:off x="502920" y="530352"/>
            <a:ext cx="8138160" cy="493776"/>
          </a:xfrm>
          <a:prstGeom prst="rect">
            <a:avLst/>
          </a:prstGeom>
          <a:noFill/>
          <a:ln/>
        </p:spPr>
        <p:txBody>
          <a:bodyPr wrap="square" lIns="0" tIns="0" rIns="0" bIns="0" rtlCol="0" anchor="ctr">
            <a:normAutofit/>
          </a:bodyPr>
          <a:lstStyle/>
          <a:p>
            <a:pPr marL="0" indent="0">
              <a:buNone/>
            </a:pPr>
            <a:r>
              <a:rPr lang="en-US" sz="2400" b="1" dirty="0">
                <a:solidFill>
                  <a:srgbClr val="082B57"/>
                </a:solidFill>
                <a:latin typeface="Aptos Display" pitchFamily="34" charset="0"/>
                <a:ea typeface="Aptos Display" pitchFamily="34" charset="-122"/>
                <a:cs typeface="Aptos Display" pitchFamily="34" charset="-120"/>
              </a:rPr>
              <a:t>The cost before the call: readiness and preparedness</a:t>
            </a:r>
            <a:endParaRPr lang="en-US" sz="2400" dirty="0"/>
          </a:p>
        </p:txBody>
      </p:sp>
      <p:sp>
        <p:nvSpPr>
          <p:cNvPr id="4" name="Shape 2"/>
          <p:cNvSpPr/>
          <p:nvPr/>
        </p:nvSpPr>
        <p:spPr>
          <a:xfrm>
            <a:off x="502920" y="1078992"/>
            <a:ext cx="11155680" cy="0"/>
          </a:xfrm>
          <a:prstGeom prst="line">
            <a:avLst/>
          </a:prstGeom>
          <a:noFill/>
          <a:ln w="12700">
            <a:solidFill>
              <a:srgbClr val="C8D5E6"/>
            </a:solidFill>
            <a:prstDash val="solid"/>
          </a:ln>
        </p:spPr>
        <p:txBody>
          <a:bodyPr/>
          <a:lstStyle/>
          <a:p>
            <a:endParaRPr lang="en-US"/>
          </a:p>
        </p:txBody>
      </p:sp>
      <p:sp>
        <p:nvSpPr>
          <p:cNvPr id="5" name="Text 3"/>
          <p:cNvSpPr/>
          <p:nvPr/>
        </p:nvSpPr>
        <p:spPr>
          <a:xfrm>
            <a:off x="658368" y="1234440"/>
            <a:ext cx="10515600" cy="320040"/>
          </a:xfrm>
          <a:prstGeom prst="rect">
            <a:avLst/>
          </a:prstGeom>
          <a:noFill/>
          <a:ln/>
        </p:spPr>
        <p:txBody>
          <a:bodyPr wrap="square" lIns="0" tIns="0" rIns="0" bIns="0" rtlCol="0" anchor="ctr">
            <a:normAutofit/>
          </a:bodyPr>
          <a:lstStyle/>
          <a:p>
            <a:pPr marL="0" indent="0">
              <a:buNone/>
            </a:pPr>
            <a:r>
              <a:rPr lang="en-US" sz="1800" b="1" dirty="0">
                <a:solidFill>
                  <a:srgbClr val="082B57"/>
                </a:solidFill>
              </a:rPr>
              <a:t>EMS is expected to be ready whether a transport happens or not.</a:t>
            </a:r>
            <a:endParaRPr lang="en-US" sz="1800" dirty="0"/>
          </a:p>
        </p:txBody>
      </p:sp>
      <p:sp>
        <p:nvSpPr>
          <p:cNvPr id="6" name="Shape 4"/>
          <p:cNvSpPr/>
          <p:nvPr/>
        </p:nvSpPr>
        <p:spPr>
          <a:xfrm>
            <a:off x="822960" y="1783080"/>
            <a:ext cx="2194560" cy="2194560"/>
          </a:xfrm>
          <a:prstGeom prst="arc">
            <a:avLst/>
          </a:prstGeom>
          <a:noFill/>
          <a:ln w="88900">
            <a:solidFill>
              <a:srgbClr val="C4122F"/>
            </a:solidFill>
            <a:prstDash val="solid"/>
            <a:headEnd type="none"/>
            <a:tailEnd type="none"/>
          </a:ln>
        </p:spPr>
        <p:txBody>
          <a:bodyPr/>
          <a:lstStyle/>
          <a:p>
            <a:endParaRPr lang="en-US"/>
          </a:p>
        </p:txBody>
      </p:sp>
      <p:sp>
        <p:nvSpPr>
          <p:cNvPr id="7" name="Text 5"/>
          <p:cNvSpPr/>
          <p:nvPr/>
        </p:nvSpPr>
        <p:spPr>
          <a:xfrm>
            <a:off x="1078992" y="2450592"/>
            <a:ext cx="1691640" cy="320040"/>
          </a:xfrm>
          <a:prstGeom prst="rect">
            <a:avLst/>
          </a:prstGeom>
          <a:noFill/>
          <a:ln/>
        </p:spPr>
        <p:txBody>
          <a:bodyPr wrap="square" lIns="0" tIns="0" rIns="0" bIns="0" rtlCol="0" anchor="ctr"/>
          <a:lstStyle/>
          <a:p>
            <a:pPr marL="0" indent="0" algn="ctr">
              <a:buNone/>
            </a:pPr>
            <a:r>
              <a:rPr lang="en-US" sz="2400" b="1" dirty="0">
                <a:solidFill>
                  <a:srgbClr val="082B57"/>
                </a:solidFill>
              </a:rPr>
              <a:t>24/7/365</a:t>
            </a:r>
            <a:endParaRPr lang="en-US" sz="2400" dirty="0"/>
          </a:p>
        </p:txBody>
      </p:sp>
      <p:sp>
        <p:nvSpPr>
          <p:cNvPr id="8" name="Text 6"/>
          <p:cNvSpPr/>
          <p:nvPr/>
        </p:nvSpPr>
        <p:spPr>
          <a:xfrm>
            <a:off x="1170432" y="2889504"/>
            <a:ext cx="1508760" cy="182880"/>
          </a:xfrm>
          <a:prstGeom prst="rect">
            <a:avLst/>
          </a:prstGeom>
          <a:noFill/>
          <a:ln/>
        </p:spPr>
        <p:txBody>
          <a:bodyPr wrap="square" lIns="0" tIns="0" rIns="0" bIns="0" rtlCol="0" anchor="ctr"/>
          <a:lstStyle/>
          <a:p>
            <a:pPr marL="0" indent="0" algn="ctr">
              <a:buNone/>
            </a:pPr>
            <a:r>
              <a:rPr lang="en-US" sz="1200" b="1" dirty="0">
                <a:solidFill>
                  <a:srgbClr val="4B5563"/>
                </a:solidFill>
              </a:rPr>
              <a:t>readiness</a:t>
            </a:r>
            <a:endParaRPr lang="en-US" sz="1200" dirty="0"/>
          </a:p>
        </p:txBody>
      </p:sp>
      <p:sp>
        <p:nvSpPr>
          <p:cNvPr id="9" name="Shape 7"/>
          <p:cNvSpPr/>
          <p:nvPr/>
        </p:nvSpPr>
        <p:spPr>
          <a:xfrm>
            <a:off x="3657600" y="1828800"/>
            <a:ext cx="3429000" cy="1234440"/>
          </a:xfrm>
          <a:prstGeom prst="roundRect">
            <a:avLst>
              <a:gd name="adj" fmla="val 8889"/>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0" name="Text 8"/>
          <p:cNvSpPr/>
          <p:nvPr/>
        </p:nvSpPr>
        <p:spPr>
          <a:xfrm>
            <a:off x="3886200" y="2084832"/>
            <a:ext cx="2926080" cy="182880"/>
          </a:xfrm>
          <a:prstGeom prst="rect">
            <a:avLst/>
          </a:prstGeom>
          <a:noFill/>
          <a:ln/>
        </p:spPr>
        <p:txBody>
          <a:bodyPr wrap="square" lIns="0" tIns="0" rIns="0" bIns="0" rtlCol="0" anchor="ctr">
            <a:normAutofit fontScale="92500" lnSpcReduction="10000"/>
          </a:bodyPr>
          <a:lstStyle/>
          <a:p>
            <a:pPr marL="0" indent="0">
              <a:buNone/>
            </a:pPr>
            <a:r>
              <a:rPr lang="en-US" sz="1400" b="1" dirty="0">
                <a:solidFill>
                  <a:srgbClr val="082B57"/>
                </a:solidFill>
              </a:rPr>
              <a:t>Staffed ambulances</a:t>
            </a:r>
            <a:endParaRPr lang="en-US" sz="1400" dirty="0"/>
          </a:p>
        </p:txBody>
      </p:sp>
      <p:sp>
        <p:nvSpPr>
          <p:cNvPr id="11" name="Text 9"/>
          <p:cNvSpPr/>
          <p:nvPr/>
        </p:nvSpPr>
        <p:spPr>
          <a:xfrm>
            <a:off x="3886200" y="2423160"/>
            <a:ext cx="2971800" cy="310896"/>
          </a:xfrm>
          <a:prstGeom prst="rect">
            <a:avLst/>
          </a:prstGeom>
          <a:noFill/>
          <a:ln/>
        </p:spPr>
        <p:txBody>
          <a:bodyPr wrap="square" lIns="0" tIns="0" rIns="0" bIns="0" rtlCol="0" anchor="ctr">
            <a:normAutofit lnSpcReduction="10000"/>
          </a:bodyPr>
          <a:lstStyle/>
          <a:p>
            <a:pPr marL="0" indent="0">
              <a:buNone/>
            </a:pPr>
            <a:r>
              <a:rPr lang="en-US" sz="1050" dirty="0">
                <a:solidFill>
                  <a:srgbClr val="4B5563"/>
                </a:solidFill>
              </a:rPr>
              <a:t>Wages, benefits, overtime and supervisory coverage</a:t>
            </a:r>
            <a:endParaRPr lang="en-US" sz="1050" dirty="0"/>
          </a:p>
        </p:txBody>
      </p:sp>
      <p:sp>
        <p:nvSpPr>
          <p:cNvPr id="12" name="Shape 10"/>
          <p:cNvSpPr/>
          <p:nvPr/>
        </p:nvSpPr>
        <p:spPr>
          <a:xfrm>
            <a:off x="7635240" y="1828800"/>
            <a:ext cx="3429000" cy="1234440"/>
          </a:xfrm>
          <a:prstGeom prst="roundRect">
            <a:avLst>
              <a:gd name="adj" fmla="val 8889"/>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3" name="Text 11"/>
          <p:cNvSpPr/>
          <p:nvPr/>
        </p:nvSpPr>
        <p:spPr>
          <a:xfrm>
            <a:off x="7863840" y="2084832"/>
            <a:ext cx="2926080" cy="182880"/>
          </a:xfrm>
          <a:prstGeom prst="rect">
            <a:avLst/>
          </a:prstGeom>
          <a:noFill/>
          <a:ln/>
        </p:spPr>
        <p:txBody>
          <a:bodyPr wrap="square" lIns="0" tIns="0" rIns="0" bIns="0" rtlCol="0" anchor="ctr">
            <a:normAutofit fontScale="92500" lnSpcReduction="10000"/>
          </a:bodyPr>
          <a:lstStyle/>
          <a:p>
            <a:pPr marL="0" indent="0">
              <a:buNone/>
            </a:pPr>
            <a:r>
              <a:rPr lang="en-US" sz="1400" b="1" dirty="0">
                <a:solidFill>
                  <a:srgbClr val="082B57"/>
                </a:solidFill>
              </a:rPr>
              <a:t>Equipment &amp; medications</a:t>
            </a:r>
            <a:endParaRPr lang="en-US" sz="1400" dirty="0"/>
          </a:p>
        </p:txBody>
      </p:sp>
      <p:sp>
        <p:nvSpPr>
          <p:cNvPr id="14" name="Text 12"/>
          <p:cNvSpPr/>
          <p:nvPr/>
        </p:nvSpPr>
        <p:spPr>
          <a:xfrm>
            <a:off x="7863840" y="2423160"/>
            <a:ext cx="2971800" cy="310896"/>
          </a:xfrm>
          <a:prstGeom prst="rect">
            <a:avLst/>
          </a:prstGeom>
          <a:noFill/>
          <a:ln/>
        </p:spPr>
        <p:txBody>
          <a:bodyPr wrap="square" lIns="0" tIns="0" rIns="0" bIns="0" rtlCol="0" anchor="ctr">
            <a:normAutofit lnSpcReduction="10000"/>
          </a:bodyPr>
          <a:lstStyle/>
          <a:p>
            <a:pPr marL="0" indent="0">
              <a:buNone/>
            </a:pPr>
            <a:r>
              <a:rPr lang="en-US" sz="1050" dirty="0">
                <a:solidFill>
                  <a:srgbClr val="4B5563"/>
                </a:solidFill>
              </a:rPr>
              <a:t>Monitors, stretchers, drugs, PPE and replacement cycles</a:t>
            </a:r>
            <a:endParaRPr lang="en-US" sz="1050" dirty="0"/>
          </a:p>
        </p:txBody>
      </p:sp>
      <p:sp>
        <p:nvSpPr>
          <p:cNvPr id="15" name="Shape 13"/>
          <p:cNvSpPr/>
          <p:nvPr/>
        </p:nvSpPr>
        <p:spPr>
          <a:xfrm>
            <a:off x="3657600" y="3703320"/>
            <a:ext cx="3429000" cy="1234440"/>
          </a:xfrm>
          <a:prstGeom prst="roundRect">
            <a:avLst>
              <a:gd name="adj" fmla="val 8889"/>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6" name="Text 14"/>
          <p:cNvSpPr/>
          <p:nvPr/>
        </p:nvSpPr>
        <p:spPr>
          <a:xfrm>
            <a:off x="3886200" y="3959352"/>
            <a:ext cx="2926080" cy="182880"/>
          </a:xfrm>
          <a:prstGeom prst="rect">
            <a:avLst/>
          </a:prstGeom>
          <a:noFill/>
          <a:ln/>
        </p:spPr>
        <p:txBody>
          <a:bodyPr wrap="square" lIns="0" tIns="0" rIns="0" bIns="0" rtlCol="0" anchor="ctr">
            <a:normAutofit fontScale="92500" lnSpcReduction="10000"/>
          </a:bodyPr>
          <a:lstStyle/>
          <a:p>
            <a:pPr marL="0" indent="0">
              <a:buNone/>
            </a:pPr>
            <a:r>
              <a:rPr lang="en-US" sz="1400" b="1" dirty="0">
                <a:solidFill>
                  <a:srgbClr val="082B57"/>
                </a:solidFill>
              </a:rPr>
              <a:t>Medical direction &amp; oversight</a:t>
            </a:r>
            <a:endParaRPr lang="en-US" sz="1400" dirty="0"/>
          </a:p>
        </p:txBody>
      </p:sp>
      <p:sp>
        <p:nvSpPr>
          <p:cNvPr id="17" name="Text 15"/>
          <p:cNvSpPr/>
          <p:nvPr/>
        </p:nvSpPr>
        <p:spPr>
          <a:xfrm>
            <a:off x="3886200" y="4297680"/>
            <a:ext cx="2971800" cy="310896"/>
          </a:xfrm>
          <a:prstGeom prst="rect">
            <a:avLst/>
          </a:prstGeom>
          <a:noFill/>
          <a:ln/>
        </p:spPr>
        <p:txBody>
          <a:bodyPr wrap="square" lIns="0" tIns="0" rIns="0" bIns="0" rtlCol="0" anchor="ctr">
            <a:normAutofit lnSpcReduction="10000"/>
          </a:bodyPr>
          <a:lstStyle/>
          <a:p>
            <a:pPr marL="0" indent="0">
              <a:buNone/>
            </a:pPr>
            <a:r>
              <a:rPr lang="en-US" sz="1050" dirty="0">
                <a:solidFill>
                  <a:srgbClr val="4B5563"/>
                </a:solidFill>
              </a:rPr>
              <a:t>Protocols, quality improvement, training and compliance</a:t>
            </a:r>
            <a:endParaRPr lang="en-US" sz="1050" dirty="0"/>
          </a:p>
        </p:txBody>
      </p:sp>
      <p:sp>
        <p:nvSpPr>
          <p:cNvPr id="18" name="Shape 16"/>
          <p:cNvSpPr/>
          <p:nvPr/>
        </p:nvSpPr>
        <p:spPr>
          <a:xfrm>
            <a:off x="7635240" y="3703320"/>
            <a:ext cx="3429000" cy="1234440"/>
          </a:xfrm>
          <a:prstGeom prst="roundRect">
            <a:avLst>
              <a:gd name="adj" fmla="val 8889"/>
            </a:avLst>
          </a:prstGeom>
          <a:solidFill>
            <a:srgbClr val="FFFFFF"/>
          </a:solidFill>
          <a:ln w="10160">
            <a:solidFill>
              <a:srgbClr val="D7E1EF"/>
            </a:solidFill>
            <a:prstDash val="solid"/>
          </a:ln>
          <a:effectLst>
            <a:outerShdw blurRad="12700" dist="12700" dir="2700000" algn="bl" rotWithShape="0">
              <a:srgbClr val="5F6B7A">
                <a:alpha val="12000"/>
              </a:srgbClr>
            </a:outerShdw>
          </a:effectLst>
        </p:spPr>
        <p:txBody>
          <a:bodyPr/>
          <a:lstStyle/>
          <a:p>
            <a:endParaRPr lang="en-US"/>
          </a:p>
        </p:txBody>
      </p:sp>
      <p:sp>
        <p:nvSpPr>
          <p:cNvPr id="19" name="Text 17"/>
          <p:cNvSpPr/>
          <p:nvPr/>
        </p:nvSpPr>
        <p:spPr>
          <a:xfrm>
            <a:off x="7863840" y="3959352"/>
            <a:ext cx="2926080" cy="182880"/>
          </a:xfrm>
          <a:prstGeom prst="rect">
            <a:avLst/>
          </a:prstGeom>
          <a:noFill/>
          <a:ln/>
        </p:spPr>
        <p:txBody>
          <a:bodyPr wrap="square" lIns="0" tIns="0" rIns="0" bIns="0" rtlCol="0" anchor="ctr">
            <a:normAutofit fontScale="92500" lnSpcReduction="10000"/>
          </a:bodyPr>
          <a:lstStyle/>
          <a:p>
            <a:pPr marL="0" indent="0">
              <a:buNone/>
            </a:pPr>
            <a:r>
              <a:rPr lang="en-US" sz="1400" b="1" dirty="0">
                <a:solidFill>
                  <a:srgbClr val="082B57"/>
                </a:solidFill>
              </a:rPr>
              <a:t>Deployment &amp; communications</a:t>
            </a:r>
            <a:endParaRPr lang="en-US" sz="1400" dirty="0"/>
          </a:p>
        </p:txBody>
      </p:sp>
      <p:sp>
        <p:nvSpPr>
          <p:cNvPr id="20" name="Text 18"/>
          <p:cNvSpPr/>
          <p:nvPr/>
        </p:nvSpPr>
        <p:spPr>
          <a:xfrm>
            <a:off x="7863840" y="4297680"/>
            <a:ext cx="2971800" cy="310896"/>
          </a:xfrm>
          <a:prstGeom prst="rect">
            <a:avLst/>
          </a:prstGeom>
          <a:noFill/>
          <a:ln/>
        </p:spPr>
        <p:txBody>
          <a:bodyPr wrap="square" lIns="0" tIns="0" rIns="0" bIns="0" rtlCol="0" anchor="ctr">
            <a:normAutofit lnSpcReduction="10000"/>
          </a:bodyPr>
          <a:lstStyle/>
          <a:p>
            <a:pPr marL="0" indent="0">
              <a:buNone/>
            </a:pPr>
            <a:r>
              <a:rPr lang="en-US" sz="1050" dirty="0">
                <a:solidFill>
                  <a:srgbClr val="4B5563"/>
                </a:solidFill>
              </a:rPr>
              <a:t>Coverage plans, CAD/radio systems and geographic readiness</a:t>
            </a:r>
            <a:endParaRPr lang="en-US" sz="1050" dirty="0"/>
          </a:p>
        </p:txBody>
      </p:sp>
      <p:sp>
        <p:nvSpPr>
          <p:cNvPr id="21" name="Shape 19"/>
          <p:cNvSpPr/>
          <p:nvPr/>
        </p:nvSpPr>
        <p:spPr>
          <a:xfrm>
            <a:off x="822960" y="4800600"/>
            <a:ext cx="2194560" cy="640080"/>
          </a:xfrm>
          <a:prstGeom prst="roundRect">
            <a:avLst>
              <a:gd name="adj" fmla="val 17143"/>
            </a:avLst>
          </a:prstGeom>
          <a:solidFill>
            <a:srgbClr val="EAF2FB"/>
          </a:solidFill>
          <a:ln w="10160">
            <a:solidFill>
              <a:srgbClr val="C5D9F0"/>
            </a:solidFill>
            <a:prstDash val="solid"/>
          </a:ln>
          <a:effectLst>
            <a:outerShdw blurRad="12700" dist="12700" dir="2700000" algn="bl" rotWithShape="0">
              <a:srgbClr val="5F6B7A">
                <a:alpha val="12000"/>
              </a:srgbClr>
            </a:outerShdw>
          </a:effectLst>
        </p:spPr>
        <p:txBody>
          <a:bodyPr/>
          <a:lstStyle/>
          <a:p>
            <a:endParaRPr lang="en-US"/>
          </a:p>
        </p:txBody>
      </p:sp>
      <p:sp>
        <p:nvSpPr>
          <p:cNvPr id="22" name="Text 20"/>
          <p:cNvSpPr/>
          <p:nvPr/>
        </p:nvSpPr>
        <p:spPr>
          <a:xfrm>
            <a:off x="987552" y="5111496"/>
            <a:ext cx="1865376" cy="45719"/>
          </a:xfrm>
          <a:prstGeom prst="rect">
            <a:avLst/>
          </a:prstGeom>
          <a:noFill/>
          <a:ln/>
        </p:spPr>
        <p:txBody>
          <a:bodyPr wrap="square" lIns="0" tIns="0" rIns="0" bIns="0" rtlCol="0" anchor="ctr">
            <a:noAutofit/>
          </a:bodyPr>
          <a:lstStyle/>
          <a:p>
            <a:pPr marL="0" indent="0" algn="ctr">
              <a:buNone/>
            </a:pPr>
            <a:r>
              <a:rPr lang="en-US" sz="1600" b="1" dirty="0">
                <a:solidFill>
                  <a:srgbClr val="FF0000"/>
                </a:solidFill>
              </a:rPr>
              <a:t>Lower call volume does not mean lower readiness cost.</a:t>
            </a:r>
            <a:endParaRPr lang="en-US" sz="1600" dirty="0">
              <a:solidFill>
                <a:srgbClr val="FF0000"/>
              </a:solidFill>
            </a:endParaRPr>
          </a:p>
        </p:txBody>
      </p:sp>
      <p:sp>
        <p:nvSpPr>
          <p:cNvPr id="23" name="Text 21"/>
          <p:cNvSpPr/>
          <p:nvPr/>
        </p:nvSpPr>
        <p:spPr>
          <a:xfrm>
            <a:off x="502920" y="6236208"/>
            <a:ext cx="11155680" cy="164592"/>
          </a:xfrm>
          <a:prstGeom prst="rect">
            <a:avLst/>
          </a:prstGeom>
          <a:noFill/>
          <a:ln/>
        </p:spPr>
        <p:txBody>
          <a:bodyPr wrap="square" lIns="0" tIns="0" rIns="0" bIns="0" rtlCol="0" anchor="ctr">
            <a:normAutofit/>
          </a:bodyPr>
          <a:lstStyle/>
          <a:p>
            <a:pPr marL="0" indent="0">
              <a:buNone/>
            </a:pPr>
            <a:r>
              <a:rPr lang="en-US" sz="640" dirty="0">
                <a:solidFill>
                  <a:srgbClr val="7A8799"/>
                </a:solidFill>
              </a:rPr>
              <a:t>Source: GEMSA/GAPA draft slides; cost categories reflect common EMS operating requirements.</a:t>
            </a:r>
            <a:endParaRPr lang="en-US" sz="640" dirty="0"/>
          </a:p>
        </p:txBody>
      </p:sp>
      <p:sp>
        <p:nvSpPr>
          <p:cNvPr id="24" name="Text 22"/>
          <p:cNvSpPr/>
          <p:nvPr/>
        </p:nvSpPr>
        <p:spPr>
          <a:xfrm>
            <a:off x="502920" y="6473952"/>
            <a:ext cx="11155680" cy="182880"/>
          </a:xfrm>
          <a:prstGeom prst="rect">
            <a:avLst/>
          </a:prstGeom>
          <a:noFill/>
          <a:ln/>
        </p:spPr>
        <p:txBody>
          <a:bodyPr wrap="square" lIns="0" tIns="0" rIns="0" bIns="0" rtlCol="0" anchor="ctr"/>
          <a:lstStyle/>
          <a:p>
            <a:pPr marL="0" indent="0" algn="ctr">
              <a:buNone/>
            </a:pPr>
            <a:r>
              <a:rPr lang="en-US" sz="780" dirty="0">
                <a:solidFill>
                  <a:srgbClr val="536579"/>
                </a:solidFill>
              </a:rPr>
              <a:t>Georgia EMS Association (GEMSA) + Georgia Ambulance Providers Association (GAPA) • August 12 • Augusta, Georgia</a:t>
            </a:r>
            <a:endParaRPr lang="en-US" sz="78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256032"/>
            <a:ext cx="6217920" cy="201168"/>
          </a:xfrm>
          <a:prstGeom prst="rect">
            <a:avLst/>
          </a:prstGeom>
          <a:noFill/>
          <a:ln/>
        </p:spPr>
        <p:txBody>
          <a:bodyPr wrap="square" lIns="0" tIns="0" rIns="0" bIns="0" rtlCol="0" anchor="ctr"/>
          <a:lstStyle/>
          <a:p>
            <a:pPr marL="0" indent="0">
              <a:buNone/>
            </a:pPr>
            <a:r>
              <a:rPr lang="en-US" sz="850" b="1" dirty="0">
                <a:solidFill>
                  <a:srgbClr val="C4122F"/>
                </a:solidFill>
                <a:latin typeface="Aptos" pitchFamily="34" charset="0"/>
                <a:ea typeface="Aptos" pitchFamily="34" charset="-122"/>
                <a:cs typeface="Aptos" pitchFamily="34" charset="-120"/>
              </a:rPr>
              <a:t>BLUE RIBBON HOUSE STUDY COMMITTEE ON EMS</a:t>
            </a:r>
            <a:endParaRPr lang="en-US" sz="850" dirty="0"/>
          </a:p>
        </p:txBody>
      </p:sp>
      <p:sp>
        <p:nvSpPr>
          <p:cNvPr id="3" name="Text 1"/>
          <p:cNvSpPr/>
          <p:nvPr/>
        </p:nvSpPr>
        <p:spPr>
          <a:xfrm>
            <a:off x="502920" y="530352"/>
            <a:ext cx="8138160" cy="493776"/>
          </a:xfrm>
          <a:prstGeom prst="rect">
            <a:avLst/>
          </a:prstGeom>
          <a:noFill/>
          <a:ln/>
        </p:spPr>
        <p:txBody>
          <a:bodyPr wrap="square" lIns="0" tIns="0" rIns="0" bIns="0" rtlCol="0" anchor="ctr">
            <a:normAutofit/>
          </a:bodyPr>
          <a:lstStyle/>
          <a:p>
            <a:pPr marL="0" indent="0">
              <a:buNone/>
            </a:pPr>
            <a:r>
              <a:rPr lang="en-US" sz="2400" b="1" dirty="0">
                <a:solidFill>
                  <a:srgbClr val="082B57"/>
                </a:solidFill>
                <a:latin typeface="Aptos Display" pitchFamily="34" charset="0"/>
                <a:ea typeface="Aptos Display" pitchFamily="34" charset="-122"/>
                <a:cs typeface="Aptos Display" pitchFamily="34" charset="-120"/>
              </a:rPr>
              <a:t>Reimbursement is a workforce issue</a:t>
            </a:r>
            <a:endParaRPr lang="en-US" sz="2400" dirty="0"/>
          </a:p>
        </p:txBody>
      </p:sp>
      <p:sp>
        <p:nvSpPr>
          <p:cNvPr id="4" name="Shape 2"/>
          <p:cNvSpPr/>
          <p:nvPr/>
        </p:nvSpPr>
        <p:spPr>
          <a:xfrm>
            <a:off x="502920" y="1078992"/>
            <a:ext cx="11155680" cy="0"/>
          </a:xfrm>
          <a:prstGeom prst="line">
            <a:avLst/>
          </a:prstGeom>
          <a:noFill/>
          <a:ln w="12700">
            <a:solidFill>
              <a:srgbClr val="C8D5E6"/>
            </a:solidFill>
            <a:prstDash val="solid"/>
          </a:ln>
        </p:spPr>
        <p:txBody>
          <a:bodyPr/>
          <a:lstStyle/>
          <a:p>
            <a:endParaRPr lang="en-US"/>
          </a:p>
        </p:txBody>
      </p:sp>
      <p:sp>
        <p:nvSpPr>
          <p:cNvPr id="5" name="Text 3"/>
          <p:cNvSpPr/>
          <p:nvPr/>
        </p:nvSpPr>
        <p:spPr>
          <a:xfrm>
            <a:off x="658368" y="1243584"/>
            <a:ext cx="10515600" cy="320040"/>
          </a:xfrm>
          <a:prstGeom prst="rect">
            <a:avLst/>
          </a:prstGeom>
          <a:noFill/>
          <a:ln/>
        </p:spPr>
        <p:txBody>
          <a:bodyPr wrap="square" lIns="0" tIns="0" rIns="0" bIns="0" rtlCol="0" anchor="ctr">
            <a:normAutofit/>
          </a:bodyPr>
          <a:lstStyle/>
          <a:p>
            <a:pPr marL="0" indent="0">
              <a:buNone/>
            </a:pPr>
            <a:r>
              <a:rPr lang="en-US" sz="1700" b="1" dirty="0">
                <a:solidFill>
                  <a:srgbClr val="082B57"/>
                </a:solidFill>
              </a:rPr>
              <a:t>When reimbursement fails to cover the true cost of service, workforce stability weakens.</a:t>
            </a:r>
            <a:endParaRPr lang="en-US" sz="1700" dirty="0"/>
          </a:p>
        </p:txBody>
      </p:sp>
      <p:graphicFrame>
        <p:nvGraphicFramePr>
          <p:cNvPr id="6" name="Chart 0"/>
          <p:cNvGraphicFramePr/>
          <p:nvPr/>
        </p:nvGraphicFramePr>
        <p:xfrm>
          <a:off x="777240" y="1901952"/>
          <a:ext cx="54864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6583680" y="1920240"/>
            <a:ext cx="4709160" cy="3401568"/>
          </a:xfrm>
          <a:prstGeom prst="roundRect">
            <a:avLst>
              <a:gd name="adj" fmla="val 3226"/>
            </a:avLst>
          </a:prstGeom>
          <a:solidFill>
            <a:srgbClr val="F5F8FC"/>
          </a:solidFill>
          <a:ln w="10160">
            <a:solidFill>
              <a:srgbClr val="D6E2F0"/>
            </a:solidFill>
            <a:prstDash val="solid"/>
          </a:ln>
          <a:effectLst>
            <a:outerShdw blurRad="12700" dist="12700" dir="2700000" algn="bl" rotWithShape="0">
              <a:srgbClr val="5F6B7A">
                <a:alpha val="12000"/>
              </a:srgbClr>
            </a:outerShdw>
          </a:effectLst>
        </p:spPr>
        <p:txBody>
          <a:bodyPr/>
          <a:lstStyle/>
          <a:p>
            <a:endParaRPr lang="en-US"/>
          </a:p>
        </p:txBody>
      </p:sp>
      <p:sp>
        <p:nvSpPr>
          <p:cNvPr id="8" name="Text 5"/>
          <p:cNvSpPr/>
          <p:nvPr/>
        </p:nvSpPr>
        <p:spPr>
          <a:xfrm>
            <a:off x="6903720" y="2221992"/>
            <a:ext cx="3931920" cy="228600"/>
          </a:xfrm>
          <a:prstGeom prst="rect">
            <a:avLst/>
          </a:prstGeom>
          <a:noFill/>
          <a:ln/>
        </p:spPr>
        <p:txBody>
          <a:bodyPr wrap="square" lIns="0" tIns="0" rIns="0" bIns="0" rtlCol="0" anchor="ctr"/>
          <a:lstStyle/>
          <a:p>
            <a:pPr marL="0" indent="0">
              <a:buNone/>
            </a:pPr>
            <a:r>
              <a:rPr lang="en-US" sz="1600" b="1" dirty="0">
                <a:solidFill>
                  <a:srgbClr val="082B57"/>
                </a:solidFill>
              </a:rPr>
              <a:t>Operational impact</a:t>
            </a:r>
            <a:endParaRPr lang="en-US" sz="1600" dirty="0"/>
          </a:p>
        </p:txBody>
      </p:sp>
      <p:sp>
        <p:nvSpPr>
          <p:cNvPr id="9" name="Text 6"/>
          <p:cNvSpPr/>
          <p:nvPr/>
        </p:nvSpPr>
        <p:spPr>
          <a:xfrm>
            <a:off x="6903720" y="2651760"/>
            <a:ext cx="164592" cy="164592"/>
          </a:xfrm>
          <a:prstGeom prst="rect">
            <a:avLst/>
          </a:prstGeom>
          <a:noFill/>
          <a:ln/>
        </p:spPr>
        <p:txBody>
          <a:bodyPr wrap="square" lIns="0" tIns="0" rIns="0" bIns="0" rtlCol="0" anchor="ctr"/>
          <a:lstStyle/>
          <a:p>
            <a:pPr marL="0" indent="0">
              <a:buNone/>
            </a:pPr>
            <a:r>
              <a:rPr lang="en-US" sz="1520" b="1" dirty="0">
                <a:solidFill>
                  <a:srgbClr val="C4122F"/>
                </a:solidFill>
              </a:rPr>
              <a:t>•</a:t>
            </a:r>
            <a:endParaRPr lang="en-US" sz="1520" dirty="0"/>
          </a:p>
        </p:txBody>
      </p:sp>
      <p:sp>
        <p:nvSpPr>
          <p:cNvPr id="10" name="Text 7"/>
          <p:cNvSpPr/>
          <p:nvPr/>
        </p:nvSpPr>
        <p:spPr>
          <a:xfrm>
            <a:off x="7159752" y="2679192"/>
            <a:ext cx="3904488" cy="320040"/>
          </a:xfrm>
          <a:prstGeom prst="rect">
            <a:avLst/>
          </a:prstGeom>
          <a:noFill/>
          <a:ln/>
        </p:spPr>
        <p:txBody>
          <a:bodyPr wrap="square" lIns="0" tIns="0" rIns="0" bIns="0" rtlCol="0" anchor="ctr">
            <a:normAutofit/>
          </a:bodyPr>
          <a:lstStyle/>
          <a:p>
            <a:pPr marL="0" indent="0">
              <a:buNone/>
            </a:pPr>
            <a:r>
              <a:rPr lang="en-US" sz="1220" dirty="0">
                <a:solidFill>
                  <a:srgbClr val="111827"/>
                </a:solidFill>
              </a:rPr>
              <a:t>Delayed wage increases</a:t>
            </a:r>
            <a:endParaRPr lang="en-US" sz="1220" dirty="0"/>
          </a:p>
        </p:txBody>
      </p:sp>
      <p:sp>
        <p:nvSpPr>
          <p:cNvPr id="11" name="Text 8"/>
          <p:cNvSpPr/>
          <p:nvPr/>
        </p:nvSpPr>
        <p:spPr>
          <a:xfrm>
            <a:off x="6903720" y="2971800"/>
            <a:ext cx="164592" cy="164592"/>
          </a:xfrm>
          <a:prstGeom prst="rect">
            <a:avLst/>
          </a:prstGeom>
          <a:noFill/>
          <a:ln/>
        </p:spPr>
        <p:txBody>
          <a:bodyPr wrap="square" lIns="0" tIns="0" rIns="0" bIns="0" rtlCol="0" anchor="ctr"/>
          <a:lstStyle/>
          <a:p>
            <a:pPr marL="0" indent="0">
              <a:buNone/>
            </a:pPr>
            <a:r>
              <a:rPr lang="en-US" sz="1520" b="1" dirty="0">
                <a:solidFill>
                  <a:srgbClr val="C4122F"/>
                </a:solidFill>
              </a:rPr>
              <a:t>•</a:t>
            </a:r>
            <a:endParaRPr lang="en-US" sz="1520" dirty="0"/>
          </a:p>
        </p:txBody>
      </p:sp>
      <p:sp>
        <p:nvSpPr>
          <p:cNvPr id="12" name="Text 9"/>
          <p:cNvSpPr/>
          <p:nvPr/>
        </p:nvSpPr>
        <p:spPr>
          <a:xfrm>
            <a:off x="7159752" y="2999232"/>
            <a:ext cx="3904488" cy="320040"/>
          </a:xfrm>
          <a:prstGeom prst="rect">
            <a:avLst/>
          </a:prstGeom>
          <a:noFill/>
          <a:ln/>
        </p:spPr>
        <p:txBody>
          <a:bodyPr wrap="square" lIns="0" tIns="0" rIns="0" bIns="0" rtlCol="0" anchor="ctr">
            <a:normAutofit/>
          </a:bodyPr>
          <a:lstStyle/>
          <a:p>
            <a:pPr marL="0" indent="0">
              <a:buNone/>
            </a:pPr>
            <a:r>
              <a:rPr lang="en-US" sz="1220" dirty="0">
                <a:solidFill>
                  <a:srgbClr val="111827"/>
                </a:solidFill>
              </a:rPr>
              <a:t>Vacant positions</a:t>
            </a:r>
            <a:endParaRPr lang="en-US" sz="1220" dirty="0"/>
          </a:p>
        </p:txBody>
      </p:sp>
      <p:sp>
        <p:nvSpPr>
          <p:cNvPr id="13" name="Text 10"/>
          <p:cNvSpPr/>
          <p:nvPr/>
        </p:nvSpPr>
        <p:spPr>
          <a:xfrm>
            <a:off x="6903720" y="3291840"/>
            <a:ext cx="164592" cy="164592"/>
          </a:xfrm>
          <a:prstGeom prst="rect">
            <a:avLst/>
          </a:prstGeom>
          <a:noFill/>
          <a:ln/>
        </p:spPr>
        <p:txBody>
          <a:bodyPr wrap="square" lIns="0" tIns="0" rIns="0" bIns="0" rtlCol="0" anchor="ctr"/>
          <a:lstStyle/>
          <a:p>
            <a:pPr marL="0" indent="0">
              <a:buNone/>
            </a:pPr>
            <a:r>
              <a:rPr lang="en-US" sz="1520" b="1" dirty="0">
                <a:solidFill>
                  <a:srgbClr val="C4122F"/>
                </a:solidFill>
              </a:rPr>
              <a:t>•</a:t>
            </a:r>
            <a:endParaRPr lang="en-US" sz="1520" dirty="0"/>
          </a:p>
        </p:txBody>
      </p:sp>
      <p:sp>
        <p:nvSpPr>
          <p:cNvPr id="14" name="Text 11"/>
          <p:cNvSpPr/>
          <p:nvPr/>
        </p:nvSpPr>
        <p:spPr>
          <a:xfrm>
            <a:off x="7159752" y="3319272"/>
            <a:ext cx="3904488" cy="320040"/>
          </a:xfrm>
          <a:prstGeom prst="rect">
            <a:avLst/>
          </a:prstGeom>
          <a:noFill/>
          <a:ln/>
        </p:spPr>
        <p:txBody>
          <a:bodyPr wrap="square" lIns="0" tIns="0" rIns="0" bIns="0" rtlCol="0" anchor="ctr">
            <a:normAutofit/>
          </a:bodyPr>
          <a:lstStyle/>
          <a:p>
            <a:pPr marL="0" indent="0">
              <a:buNone/>
            </a:pPr>
            <a:r>
              <a:rPr lang="en-US" sz="1220" dirty="0">
                <a:solidFill>
                  <a:srgbClr val="111827"/>
                </a:solidFill>
              </a:rPr>
              <a:t>Reduced benefits</a:t>
            </a:r>
            <a:endParaRPr lang="en-US" sz="1220" dirty="0"/>
          </a:p>
        </p:txBody>
      </p:sp>
      <p:sp>
        <p:nvSpPr>
          <p:cNvPr id="15" name="Text 12"/>
          <p:cNvSpPr/>
          <p:nvPr/>
        </p:nvSpPr>
        <p:spPr>
          <a:xfrm>
            <a:off x="6903720" y="3611880"/>
            <a:ext cx="164592" cy="164592"/>
          </a:xfrm>
          <a:prstGeom prst="rect">
            <a:avLst/>
          </a:prstGeom>
          <a:noFill/>
          <a:ln/>
        </p:spPr>
        <p:txBody>
          <a:bodyPr wrap="square" lIns="0" tIns="0" rIns="0" bIns="0" rtlCol="0" anchor="ctr"/>
          <a:lstStyle/>
          <a:p>
            <a:pPr marL="0" indent="0">
              <a:buNone/>
            </a:pPr>
            <a:r>
              <a:rPr lang="en-US" sz="1520" b="1" dirty="0">
                <a:solidFill>
                  <a:srgbClr val="C4122F"/>
                </a:solidFill>
              </a:rPr>
              <a:t>•</a:t>
            </a:r>
            <a:endParaRPr lang="en-US" sz="1520" dirty="0"/>
          </a:p>
        </p:txBody>
      </p:sp>
      <p:sp>
        <p:nvSpPr>
          <p:cNvPr id="16" name="Text 13"/>
          <p:cNvSpPr/>
          <p:nvPr/>
        </p:nvSpPr>
        <p:spPr>
          <a:xfrm>
            <a:off x="7159752" y="3639312"/>
            <a:ext cx="3904488" cy="320040"/>
          </a:xfrm>
          <a:prstGeom prst="rect">
            <a:avLst/>
          </a:prstGeom>
          <a:noFill/>
          <a:ln/>
        </p:spPr>
        <p:txBody>
          <a:bodyPr wrap="square" lIns="0" tIns="0" rIns="0" bIns="0" rtlCol="0" anchor="ctr">
            <a:normAutofit/>
          </a:bodyPr>
          <a:lstStyle/>
          <a:p>
            <a:pPr marL="0" indent="0">
              <a:buNone/>
            </a:pPr>
            <a:r>
              <a:rPr lang="en-US" sz="1220" dirty="0">
                <a:solidFill>
                  <a:srgbClr val="111827"/>
                </a:solidFill>
              </a:rPr>
              <a:t>Mandatory overtime</a:t>
            </a:r>
            <a:endParaRPr lang="en-US" sz="1220" dirty="0"/>
          </a:p>
        </p:txBody>
      </p:sp>
      <p:sp>
        <p:nvSpPr>
          <p:cNvPr id="17" name="Text 14"/>
          <p:cNvSpPr/>
          <p:nvPr/>
        </p:nvSpPr>
        <p:spPr>
          <a:xfrm>
            <a:off x="6903720" y="3931920"/>
            <a:ext cx="164592" cy="164592"/>
          </a:xfrm>
          <a:prstGeom prst="rect">
            <a:avLst/>
          </a:prstGeom>
          <a:noFill/>
          <a:ln/>
        </p:spPr>
        <p:txBody>
          <a:bodyPr wrap="square" lIns="0" tIns="0" rIns="0" bIns="0" rtlCol="0" anchor="ctr"/>
          <a:lstStyle/>
          <a:p>
            <a:pPr marL="0" indent="0">
              <a:buNone/>
            </a:pPr>
            <a:r>
              <a:rPr lang="en-US" sz="1520" b="1" dirty="0">
                <a:solidFill>
                  <a:srgbClr val="C4122F"/>
                </a:solidFill>
              </a:rPr>
              <a:t>•</a:t>
            </a:r>
            <a:endParaRPr lang="en-US" sz="1520" dirty="0"/>
          </a:p>
        </p:txBody>
      </p:sp>
      <p:sp>
        <p:nvSpPr>
          <p:cNvPr id="18" name="Text 15"/>
          <p:cNvSpPr/>
          <p:nvPr/>
        </p:nvSpPr>
        <p:spPr>
          <a:xfrm>
            <a:off x="7159752" y="3959352"/>
            <a:ext cx="3904488" cy="320040"/>
          </a:xfrm>
          <a:prstGeom prst="rect">
            <a:avLst/>
          </a:prstGeom>
          <a:noFill/>
          <a:ln/>
        </p:spPr>
        <p:txBody>
          <a:bodyPr wrap="square" lIns="0" tIns="0" rIns="0" bIns="0" rtlCol="0" anchor="ctr">
            <a:normAutofit/>
          </a:bodyPr>
          <a:lstStyle/>
          <a:p>
            <a:pPr marL="0" indent="0">
              <a:buNone/>
            </a:pPr>
            <a:r>
              <a:rPr lang="en-US" sz="1220" dirty="0">
                <a:solidFill>
                  <a:srgbClr val="111827"/>
                </a:solidFill>
              </a:rPr>
              <a:t>Equipment replacement delays</a:t>
            </a:r>
            <a:endParaRPr lang="en-US" sz="1220" dirty="0"/>
          </a:p>
        </p:txBody>
      </p:sp>
      <p:sp>
        <p:nvSpPr>
          <p:cNvPr id="19" name="Text 16"/>
          <p:cNvSpPr/>
          <p:nvPr/>
        </p:nvSpPr>
        <p:spPr>
          <a:xfrm>
            <a:off x="6903720" y="4251960"/>
            <a:ext cx="164592" cy="164592"/>
          </a:xfrm>
          <a:prstGeom prst="rect">
            <a:avLst/>
          </a:prstGeom>
          <a:noFill/>
          <a:ln/>
        </p:spPr>
        <p:txBody>
          <a:bodyPr wrap="square" lIns="0" tIns="0" rIns="0" bIns="0" rtlCol="0" anchor="ctr"/>
          <a:lstStyle/>
          <a:p>
            <a:pPr marL="0" indent="0">
              <a:buNone/>
            </a:pPr>
            <a:r>
              <a:rPr lang="en-US" sz="1520" b="1" dirty="0">
                <a:solidFill>
                  <a:srgbClr val="C4122F"/>
                </a:solidFill>
              </a:rPr>
              <a:t>•</a:t>
            </a:r>
            <a:endParaRPr lang="en-US" sz="1520" dirty="0"/>
          </a:p>
        </p:txBody>
      </p:sp>
      <p:sp>
        <p:nvSpPr>
          <p:cNvPr id="20" name="Text 17"/>
          <p:cNvSpPr/>
          <p:nvPr/>
        </p:nvSpPr>
        <p:spPr>
          <a:xfrm>
            <a:off x="7159752" y="4279392"/>
            <a:ext cx="3904488" cy="320040"/>
          </a:xfrm>
          <a:prstGeom prst="rect">
            <a:avLst/>
          </a:prstGeom>
          <a:noFill/>
          <a:ln/>
        </p:spPr>
        <p:txBody>
          <a:bodyPr wrap="square" lIns="0" tIns="0" rIns="0" bIns="0" rtlCol="0" anchor="ctr">
            <a:normAutofit/>
          </a:bodyPr>
          <a:lstStyle/>
          <a:p>
            <a:pPr marL="0" indent="0">
              <a:buNone/>
            </a:pPr>
            <a:r>
              <a:rPr lang="en-US" sz="1220" dirty="0">
                <a:solidFill>
                  <a:srgbClr val="111827"/>
                </a:solidFill>
              </a:rPr>
              <a:t>Ambulances out of service</a:t>
            </a:r>
            <a:endParaRPr lang="en-US" sz="1220" dirty="0"/>
          </a:p>
        </p:txBody>
      </p:sp>
      <p:sp>
        <p:nvSpPr>
          <p:cNvPr id="21" name="Shape 18"/>
          <p:cNvSpPr/>
          <p:nvPr/>
        </p:nvSpPr>
        <p:spPr>
          <a:xfrm>
            <a:off x="777240" y="5596128"/>
            <a:ext cx="10515600" cy="411480"/>
          </a:xfrm>
          <a:prstGeom prst="roundRect">
            <a:avLst>
              <a:gd name="adj" fmla="val 26667"/>
            </a:avLst>
          </a:prstGeom>
          <a:solidFill>
            <a:srgbClr val="FCEAEC"/>
          </a:solidFill>
          <a:ln w="10160">
            <a:solidFill>
              <a:srgbClr val="F2C2CA"/>
            </a:solidFill>
            <a:prstDash val="solid"/>
          </a:ln>
          <a:effectLst>
            <a:outerShdw blurRad="12700" dist="12700" dir="2700000" algn="bl" rotWithShape="0">
              <a:srgbClr val="5F6B7A">
                <a:alpha val="12000"/>
              </a:srgbClr>
            </a:outerShdw>
          </a:effectLst>
        </p:spPr>
        <p:txBody>
          <a:bodyPr/>
          <a:lstStyle/>
          <a:p>
            <a:endParaRPr lang="en-US"/>
          </a:p>
        </p:txBody>
      </p:sp>
      <p:sp>
        <p:nvSpPr>
          <p:cNvPr id="22" name="Text 19"/>
          <p:cNvSpPr/>
          <p:nvPr/>
        </p:nvSpPr>
        <p:spPr>
          <a:xfrm>
            <a:off x="960120" y="5733288"/>
            <a:ext cx="10149840" cy="128016"/>
          </a:xfrm>
          <a:prstGeom prst="rect">
            <a:avLst/>
          </a:prstGeom>
          <a:noFill/>
          <a:ln/>
        </p:spPr>
        <p:txBody>
          <a:bodyPr wrap="square" lIns="0" tIns="0" rIns="0" bIns="0" rtlCol="0" anchor="ctr">
            <a:normAutofit fontScale="92500" lnSpcReduction="20000"/>
          </a:bodyPr>
          <a:lstStyle/>
          <a:p>
            <a:pPr marL="0" indent="0">
              <a:buNone/>
            </a:pPr>
            <a:r>
              <a:rPr lang="en-US" sz="1050" b="1" dirty="0">
                <a:solidFill>
                  <a:srgbClr val="082B57"/>
                </a:solidFill>
              </a:rPr>
              <a:t>Policy priority: improve Medicaid, support appropriate Medicare reforms, require fair commercial insurance payment and direct payment to EMS.</a:t>
            </a:r>
            <a:endParaRPr lang="en-US" sz="1050" dirty="0"/>
          </a:p>
        </p:txBody>
      </p:sp>
      <p:sp>
        <p:nvSpPr>
          <p:cNvPr id="23" name="Text 20"/>
          <p:cNvSpPr/>
          <p:nvPr/>
        </p:nvSpPr>
        <p:spPr>
          <a:xfrm>
            <a:off x="502920" y="6236208"/>
            <a:ext cx="11155680" cy="164592"/>
          </a:xfrm>
          <a:prstGeom prst="rect">
            <a:avLst/>
          </a:prstGeom>
          <a:noFill/>
          <a:ln/>
        </p:spPr>
        <p:txBody>
          <a:bodyPr wrap="square" lIns="0" tIns="0" rIns="0" bIns="0" rtlCol="0" anchor="ctr">
            <a:normAutofit/>
          </a:bodyPr>
          <a:lstStyle/>
          <a:p>
            <a:pPr marL="0" indent="0">
              <a:buNone/>
            </a:pPr>
            <a:r>
              <a:rPr lang="en-US" sz="640" dirty="0">
                <a:solidFill>
                  <a:srgbClr val="7A8799"/>
                </a:solidFill>
              </a:rPr>
              <a:t>Source: Funding the Front Line draft deck; example cost/payment figures shown for policy illustration.</a:t>
            </a:r>
            <a:endParaRPr lang="en-US" sz="640" dirty="0"/>
          </a:p>
        </p:txBody>
      </p:sp>
      <p:sp>
        <p:nvSpPr>
          <p:cNvPr id="24" name="Text 21"/>
          <p:cNvSpPr/>
          <p:nvPr/>
        </p:nvSpPr>
        <p:spPr>
          <a:xfrm>
            <a:off x="502920" y="6473952"/>
            <a:ext cx="11155680" cy="182880"/>
          </a:xfrm>
          <a:prstGeom prst="rect">
            <a:avLst/>
          </a:prstGeom>
          <a:noFill/>
          <a:ln/>
        </p:spPr>
        <p:txBody>
          <a:bodyPr wrap="square" lIns="0" tIns="0" rIns="0" bIns="0" rtlCol="0" anchor="ctr"/>
          <a:lstStyle/>
          <a:p>
            <a:pPr marL="0" indent="0" algn="ctr">
              <a:buNone/>
            </a:pPr>
            <a:r>
              <a:rPr lang="en-US" sz="780" dirty="0">
                <a:solidFill>
                  <a:srgbClr val="536579"/>
                </a:solidFill>
              </a:rPr>
              <a:t>Georgia EMS Association (GEMSA) + Georgia Ambulance Providers Association (GAPA) • August 12 • Augusta, Georgia</a:t>
            </a:r>
            <a:endParaRPr lang="en-US" sz="78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MSA_GAPA_Blue_Ribbon_EMS_Readiness_Workforce_Aug12" id="{7328AFFA-68E5-9540-B8E2-8EFA841B4A27}" vid="{33E89AC7-1FB3-D145-977E-E46544FD72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5047</TotalTime>
  <Words>2503</Words>
  <Application>Microsoft Macintosh PowerPoint</Application>
  <PresentationFormat>Widescreen</PresentationFormat>
  <Paragraphs>311</Paragraphs>
  <Slides>17</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Aptos Narrow</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GEORGIA SYSTEMS OF CARE Coordinated Care. Connected Systems. Better Outcomes   </vt:lpstr>
      <vt:lpstr>WHAT GEORGIA SYSTEMS OF CARE NEEDS To Keep Moving The Needle And Save More Lives   </vt:lpstr>
      <vt:lpstr>PowerPoint Presentation</vt:lpstr>
      <vt:lpstr>PowerPoint Presentation</vt:lpstr>
      <vt:lpstr>PowerPoint Presentation</vt:lpstr>
      <vt:lpstr>PowerPoint Presentation</vt:lpstr>
    </vt:vector>
  </TitlesOfParts>
  <Company>GEMSA / GAPA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EMS Readiness, Preparedness &amp; Workforce Sustainability</dc:title>
  <dc:subject>EMS Readiness, Preparedness Cost, Workforce and Reimbursement</dc:subject>
  <dc:creator>Georgia EMS Association / Georgia Ambulance Providers Association</dc:creator>
  <cp:lastModifiedBy>Chad Black</cp:lastModifiedBy>
  <cp:revision>5</cp:revision>
  <dcterms:created xsi:type="dcterms:W3CDTF">2026-07-25T12:52:18Z</dcterms:created>
  <dcterms:modified xsi:type="dcterms:W3CDTF">2026-08-10T18:55:48Z</dcterms:modified>
</cp:coreProperties>
</file>