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92" d="100"/>
          <a:sy n="92" d="100"/>
        </p:scale>
        <p:origin x="99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911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778240" y="-2011680"/>
            <a:ext cx="6400800" cy="6400800"/>
          </a:xfrm>
          <a:prstGeom prst="ellipse">
            <a:avLst/>
          </a:prstGeom>
          <a:solidFill>
            <a:srgbClr val="141B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875520" y="4206240"/>
            <a:ext cx="3840480" cy="3840480"/>
          </a:xfrm>
          <a:prstGeom prst="ellipse">
            <a:avLst/>
          </a:prstGeom>
          <a:solidFill>
            <a:srgbClr val="141B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96596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BLUE-RIBBON STUDY COMMITTEE ON LOCAL GOVERNMENT TAXATION, FUNDING, AND BUDGETING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94360" y="2377440"/>
            <a:ext cx="98755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Local Franchise Fees</a:t>
            </a:r>
            <a:endParaRPr lang="en-US" sz="46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Georgia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640080" y="416052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has the legal authority to collect them — and who doesn't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640080" y="4800600"/>
            <a:ext cx="201168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6126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ACCG — Association County Commissioners of Georgia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a Franchise Fee?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1508760"/>
            <a:ext cx="5989320" cy="2331720"/>
          </a:xfrm>
          <a:prstGeom prst="rect">
            <a:avLst/>
          </a:prstGeom>
          <a:solidFill>
            <a:srgbClr val="F5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77240" y="1783080"/>
            <a:ext cx="53949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franchise fee is </a:t>
            </a:r>
            <a:r>
              <a:rPr lang="en-US" sz="17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compensation a municipal government charges a utility for the right to use public streets and rights-of-way.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457200" y="4041648"/>
            <a:ext cx="5989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Franchise fees apply across several utility categories — electric is by far the largest, and the focus of this presentation.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903720" y="955548"/>
            <a:ext cx="1600200" cy="1600200"/>
          </a:xfrm>
          <a:prstGeom prst="roundRect">
            <a:avLst>
              <a:gd name="adj" fmla="val 5714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903720" y="1458468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Electric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903720" y="2007108"/>
            <a:ext cx="1600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kern="0" spc="50" dirty="0">
                <a:solidFill>
                  <a:srgbClr val="141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LARGEST CATEGORY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8759952" y="955548"/>
            <a:ext cx="1600200" cy="1600200"/>
          </a:xfrm>
          <a:prstGeom prst="roundRect">
            <a:avLst>
              <a:gd name="adj" fmla="val 5714"/>
            </a:avLst>
          </a:prstGeom>
          <a:solidFill>
            <a:srgbClr val="EEF3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759952" y="1549908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Cable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903720" y="2811780"/>
            <a:ext cx="1600200" cy="1600200"/>
          </a:xfrm>
          <a:prstGeom prst="roundRect">
            <a:avLst>
              <a:gd name="adj" fmla="val 5714"/>
            </a:avLst>
          </a:prstGeom>
          <a:solidFill>
            <a:srgbClr val="EEF3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903720" y="3406140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 Gas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759952" y="2811780"/>
            <a:ext cx="1600200" cy="1600200"/>
          </a:xfrm>
          <a:prstGeom prst="roundRect">
            <a:avLst>
              <a:gd name="adj" fmla="val 5714"/>
            </a:avLst>
          </a:prstGeom>
          <a:solidFill>
            <a:srgbClr val="EEF3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759952" y="3406140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903720" y="4668012"/>
            <a:ext cx="1600200" cy="1600200"/>
          </a:xfrm>
          <a:prstGeom prst="roundRect">
            <a:avLst>
              <a:gd name="adj" fmla="val 5714"/>
            </a:avLst>
          </a:prstGeom>
          <a:solidFill>
            <a:srgbClr val="EEF3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903720" y="5262372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Sanitation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8759952" y="4668012"/>
            <a:ext cx="1600200" cy="1600200"/>
          </a:xfrm>
          <a:prstGeom prst="roundRect">
            <a:avLst>
              <a:gd name="adj" fmla="val 5714"/>
            </a:avLst>
          </a:prstGeom>
          <a:solidFill>
            <a:srgbClr val="EEF3F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759952" y="5262372"/>
            <a:ext cx="1600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Telephone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6528816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&amp; purpose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686800" y="6528816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Franchise Fees in Georgia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Brief History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457200" y="2194560"/>
            <a:ext cx="11247120" cy="0"/>
          </a:xfrm>
          <a:prstGeom prst="line">
            <a:avLst/>
          </a:prstGeom>
          <a:noFill/>
          <a:ln w="254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649349" y="2066544"/>
            <a:ext cx="256032" cy="256032"/>
          </a:xfrm>
          <a:prstGeom prst="ellipse">
            <a:avLst/>
          </a:prstGeom>
          <a:solidFill>
            <a:srgbClr val="1E2761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264033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100+ yrs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2468880"/>
            <a:ext cx="2640330" cy="3383280"/>
          </a:xfrm>
          <a:prstGeom prst="roundRect">
            <a:avLst>
              <a:gd name="adj" fmla="val 2424"/>
            </a:avLst>
          </a:prstGeom>
          <a:solidFill>
            <a:srgbClr val="F5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21792" y="2651760"/>
            <a:ext cx="231114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 Charter Authority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21792" y="3291840"/>
            <a:ext cx="2311146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Municipal franchise fees existed in Georgia for over a century under individual city charters.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18279" y="2066544"/>
            <a:ext cx="256032" cy="256032"/>
          </a:xfrm>
          <a:prstGeom prst="ellipse">
            <a:avLst/>
          </a:prstGeom>
          <a:solidFill>
            <a:srgbClr val="AB3428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326130" y="1691640"/>
            <a:ext cx="264033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AB34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1976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326130" y="2468880"/>
            <a:ext cx="2640330" cy="3383280"/>
          </a:xfrm>
          <a:prstGeom prst="roundRect">
            <a:avLst>
              <a:gd name="adj" fmla="val 2424"/>
            </a:avLst>
          </a:prstGeom>
          <a:solidFill>
            <a:srgbClr val="FBEFE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490722" y="2651760"/>
            <a:ext cx="231114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Law Codifies It — For Cities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3490722" y="3291840"/>
            <a:ext cx="2311146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General Assembly codified franchise fee authority in O.C.G.A. § 36-34-2(7). No comparable statute was enacted for counties.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387209" y="2066544"/>
            <a:ext cx="256032" cy="256032"/>
          </a:xfrm>
          <a:prstGeom prst="ellipse">
            <a:avLst/>
          </a:prstGeom>
          <a:solidFill>
            <a:srgbClr val="1E2761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195060" y="1691640"/>
            <a:ext cx="264033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Ongoing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195060" y="2468880"/>
            <a:ext cx="2640330" cy="3383280"/>
          </a:xfrm>
          <a:prstGeom prst="roundRect">
            <a:avLst>
              <a:gd name="adj" fmla="val 2424"/>
            </a:avLst>
          </a:prstGeom>
          <a:solidFill>
            <a:srgbClr val="F5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359652" y="2651760"/>
            <a:ext cx="231114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Reinforced Elsewhere in Law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359652" y="3291840"/>
            <a:ext cx="2311146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Georgia Electric Territorial Services Act (O.C.G.A. § 46-3-14) again recognizes only a municipality's right to grant an electric franchise.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10256139" y="2066544"/>
            <a:ext cx="256032" cy="256032"/>
          </a:xfrm>
          <a:prstGeom prst="ellipse">
            <a:avLst/>
          </a:prstGeom>
          <a:solidFill>
            <a:srgbClr val="1E2761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9063990" y="1691640"/>
            <a:ext cx="264033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9063990" y="2468880"/>
            <a:ext cx="2640330" cy="3383280"/>
          </a:xfrm>
          <a:prstGeom prst="roundRect">
            <a:avLst>
              <a:gd name="adj" fmla="val 2424"/>
            </a:avLst>
          </a:prstGeom>
          <a:solidFill>
            <a:srgbClr val="F5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9228582" y="2651760"/>
            <a:ext cx="2311146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Home Rule Limitation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9228582" y="3291840"/>
            <a:ext cx="2311146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Counties cannot create this authority on their own. State law already grants it to cities, not counties — only the General Assembly can change that.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8686800" y="6528816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Franchise Fees in Georgia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II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Georgia's Electric Landscape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37160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Georgia's electric utilities fall into three groups. Only one is regulated in a way that makes the franchise-fee mechanics visible.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1965960"/>
            <a:ext cx="3611880" cy="3977640"/>
          </a:xfrm>
          <a:prstGeom prst="roundRect">
            <a:avLst>
              <a:gd name="adj" fmla="val 2025"/>
            </a:avLst>
          </a:prstGeom>
          <a:solidFill>
            <a:srgbClr val="F5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13232" y="2221992"/>
            <a:ext cx="30998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EMCs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713232" y="2715768"/>
            <a:ext cx="30998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 Electric Membership Corporations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13232" y="3264408"/>
            <a:ext cx="3099816" cy="0"/>
          </a:xfrm>
          <a:prstGeom prst="line">
            <a:avLst/>
          </a:prstGeom>
          <a:noFill/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13232" y="3429000"/>
            <a:ext cx="3099816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Member-owned cooperatives</a:t>
            </a:r>
            <a:endParaRPr lang="en-US" sz="1250" dirty="0"/>
          </a:p>
          <a:p>
            <a:pPr marL="177800" indent="-1778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Operate outside PSC regulation</a:t>
            </a:r>
            <a:endParaRPr lang="en-US" sz="1250" dirty="0"/>
          </a:p>
          <a:p>
            <a:pPr marL="177800" indent="-1778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governance structure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270248" y="1965960"/>
            <a:ext cx="3611880" cy="3977640"/>
          </a:xfrm>
          <a:prstGeom prst="roundRect">
            <a:avLst>
              <a:gd name="adj" fmla="val 2025"/>
            </a:avLst>
          </a:prstGeom>
          <a:solidFill>
            <a:srgbClr val="F5F7F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526280" y="2221992"/>
            <a:ext cx="30998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MEAG Cities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4526280" y="2715768"/>
            <a:ext cx="30998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~49 Municipally-Owned Utilities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26280" y="3264408"/>
            <a:ext cx="3099816" cy="0"/>
          </a:xfrm>
          <a:prstGeom prst="line">
            <a:avLst/>
          </a:prstGeom>
          <a:noFill/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4526280" y="3429000"/>
            <a:ext cx="3099816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&amp; governed by cities</a:t>
            </a:r>
            <a:endParaRPr lang="en-US" sz="1250" dirty="0"/>
          </a:p>
          <a:p>
            <a:pPr marL="177800" indent="-1778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Operate outside PSC regulation</a:t>
            </a:r>
            <a:endParaRPr lang="en-US" sz="1250" dirty="0"/>
          </a:p>
          <a:p>
            <a:pPr marL="177800" indent="-1778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governance structure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083296" y="1965960"/>
            <a:ext cx="3611880" cy="3977640"/>
          </a:xfrm>
          <a:prstGeom prst="roundRect">
            <a:avLst>
              <a:gd name="adj" fmla="val 2025"/>
            </a:avLst>
          </a:prstGeom>
          <a:solidFill>
            <a:srgbClr val="1E2761"/>
          </a:solidFill>
          <a:ln/>
          <a:effectLst>
            <a:outerShdw blurRad="127000" dist="38100" dir="5400000" algn="bl" rotWithShape="0">
              <a:srgbClr val="1E2761">
                <a:alpha val="3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339328" y="2221992"/>
            <a:ext cx="30998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Georgia Power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8339328" y="2715768"/>
            <a:ext cx="3099816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Investor-Owned Utility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339328" y="3264408"/>
            <a:ext cx="3099816" cy="0"/>
          </a:xfrm>
          <a:prstGeom prst="line">
            <a:avLst/>
          </a:prstGeom>
          <a:noFill/>
          <a:ln w="12700">
            <a:solidFill>
              <a:srgbClr val="3A459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8339328" y="3429000"/>
            <a:ext cx="3099816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Regulated by the PSC</a:t>
            </a:r>
            <a:endParaRPr lang="en-US" sz="1250" dirty="0"/>
          </a:p>
          <a:p>
            <a:pPr marL="177800" indent="-1778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Franchise fees recovered via approved tariff</a:t>
            </a:r>
            <a:endParaRPr lang="en-US" sz="1250" dirty="0"/>
          </a:p>
          <a:p>
            <a:pPr marL="177800" indent="-177800">
              <a:lnSpc>
                <a:spcPct val="120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Foundational order: Docket 21112-U (2007)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8339328" y="5440680"/>
            <a:ext cx="3099816" cy="320040"/>
          </a:xfrm>
          <a:prstGeom prst="roundRect">
            <a:avLst>
              <a:gd name="adj" fmla="val 14286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8339328" y="5440680"/>
            <a:ext cx="309981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kern="0" spc="50" dirty="0">
                <a:solidFill>
                  <a:srgbClr val="141B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FOCUS OF THIS DISPARITY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57200" y="6528816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EMCs and MEAG operate outside PSC regulation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686800" y="6528816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Franchise Fees in Georgia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II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Disparity Is Sharpest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264968" y="137160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47472" y="1673352"/>
            <a:ext cx="6894576" cy="4066693"/>
          </a:xfrm>
          <a:prstGeom prst="roundRect">
            <a:avLst>
              <a:gd name="adj" fmla="val 1349"/>
            </a:avLst>
          </a:prstGeom>
          <a:solidFill>
            <a:srgbClr val="FFFFFF"/>
          </a:solidFill>
          <a:ln/>
          <a:effectLst>
            <a:outerShdw blurRad="177800" dist="50800" dir="5400000" algn="bl" rotWithShape="0">
              <a:srgbClr val="0A0E2E">
                <a:alpha val="4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6" name="Image 0" descr="/home/claude/pptx_build/bill_real_upsca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83080"/>
            <a:ext cx="6675120" cy="3847237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55847" y="4232816"/>
            <a:ext cx="6477826" cy="361706"/>
          </a:xfrm>
          <a:prstGeom prst="roundRect">
            <a:avLst>
              <a:gd name="adj" fmla="val 10112"/>
            </a:avLst>
          </a:prstGeom>
          <a:ln w="38100">
            <a:solidFill>
              <a:srgbClr val="AB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57200" y="5740045"/>
            <a:ext cx="6675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50" b="1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 Municipal Franchise Fee — $2.22, charged on every bill, inside or outside city limits.</a:t>
            </a:r>
            <a:endParaRPr lang="en-US" sz="1150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150" b="1" i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 the city, the county receives none of it.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7680960" y="1783080"/>
            <a:ext cx="4023360" cy="1252728"/>
          </a:xfrm>
          <a:prstGeom prst="roundRect">
            <a:avLst>
              <a:gd name="adj" fmla="val 5839"/>
            </a:avLst>
          </a:prstGeom>
          <a:solidFill>
            <a:srgbClr val="141B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7909560" y="1911096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1.1995%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7955280" y="2386584"/>
            <a:ext cx="34747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Outside-city franchise fee rate — still 100% remitted to the city, not the county. (Inside-city rate: 3.0843%.)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7680960" y="3172968"/>
            <a:ext cx="4023360" cy="1252728"/>
          </a:xfrm>
          <a:prstGeom prst="roundRect">
            <a:avLst>
              <a:gd name="adj" fmla="val 5839"/>
            </a:avLst>
          </a:prstGeom>
          <a:solidFill>
            <a:srgbClr val="141B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7909560" y="3300984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$3B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7955280" y="3776472"/>
            <a:ext cx="34747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Georgia Power's 2025 retail revenue is projected to come from customers outside city limits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7680960" y="4562856"/>
            <a:ext cx="4023360" cy="1252728"/>
          </a:xfrm>
          <a:prstGeom prst="roundRect">
            <a:avLst>
              <a:gd name="adj" fmla="val 5839"/>
            </a:avLst>
          </a:prstGeom>
          <a:solidFill>
            <a:srgbClr val="141B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7909560" y="4690872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37% </a:t>
            </a:r>
            <a:endParaRPr lang="en-US" sz="2600" dirty="0"/>
          </a:p>
        </p:txBody>
      </p:sp>
      <p:sp>
        <p:nvSpPr>
          <p:cNvPr id="17" name="Text 14"/>
          <p:cNvSpPr/>
          <p:nvPr/>
        </p:nvSpPr>
        <p:spPr>
          <a:xfrm>
            <a:off x="7955280" y="5166360"/>
            <a:ext cx="34747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of the fee collected from unincorporated customers — all of which still flows to cities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457200" y="6528816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 Georgia Power residential bill; MFF-11 Tariff, PSC Docket No. 44280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8686800" y="6528816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Franchise Fees in Georgia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11247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III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457200" y="594360"/>
            <a:ext cx="11247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Numbers: Cities vs. Counties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457200" y="1335024"/>
            <a:ext cx="112471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457200" y="1810512"/>
            <a:ext cx="11247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2024 TOTAL FRANCHISE FEES, ALL CATEGORIES  (Source: RLGF, Georgia DCA / UGA Carl Vinson Institute)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2075688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Cities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2414016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5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Counties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1783080" y="2075688"/>
            <a:ext cx="6675120" cy="292608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531352" y="2075688"/>
            <a:ext cx="118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$314.6M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1783080" y="2414016"/>
            <a:ext cx="2316984" cy="292608"/>
          </a:xfrm>
          <a:prstGeom prst="rect">
            <a:avLst/>
          </a:prstGeom>
          <a:solidFill>
            <a:srgbClr val="4A5FB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173216" y="2414016"/>
            <a:ext cx="118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$109.2M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9829800" y="2075688"/>
            <a:ext cx="1874520" cy="630936"/>
          </a:xfrm>
          <a:prstGeom prst="roundRect">
            <a:avLst>
              <a:gd name="adj" fmla="val 8696"/>
            </a:avLst>
          </a:prstGeom>
          <a:solidFill>
            <a:srgbClr val="EEF3FC"/>
          </a:solidFill>
          <a:ln w="12700">
            <a:solidFill>
              <a:srgbClr val="1E276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829800" y="2075688"/>
            <a:ext cx="1874520" cy="6309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~3-to-1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2980944"/>
            <a:ext cx="11247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REMOVE CONSOLIDATED GOVERNMENTS  (–$69M — collected under municipal charter authority, though reported as counties)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57200" y="3246120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Cities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57200" y="3584448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50" b="1" dirty="0">
                <a:solidFill>
                  <a:srgbClr val="8A4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Standalone</a:t>
            </a:r>
            <a:endParaRPr lang="en-US" sz="85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850" b="1" dirty="0">
                <a:solidFill>
                  <a:srgbClr val="8A4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Counties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1783080" y="3246120"/>
            <a:ext cx="6675120" cy="292608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531352" y="3246120"/>
            <a:ext cx="118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$314.6M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1783080" y="3584448"/>
            <a:ext cx="852956" cy="292608"/>
          </a:xfrm>
          <a:prstGeom prst="rect">
            <a:avLst/>
          </a:prstGeom>
          <a:solidFill>
            <a:srgbClr val="9A6B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2709188" y="3584448"/>
            <a:ext cx="118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8A4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$40.2M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9829800" y="3246120"/>
            <a:ext cx="1874520" cy="630936"/>
          </a:xfrm>
          <a:prstGeom prst="roundRect">
            <a:avLst>
              <a:gd name="adj" fmla="val 8696"/>
            </a:avLst>
          </a:prstGeom>
          <a:solidFill>
            <a:srgbClr val="EEF3FC"/>
          </a:solidFill>
          <a:ln w="12700">
            <a:solidFill>
              <a:srgbClr val="8A4A3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9829800" y="3246120"/>
            <a:ext cx="1874520" cy="6309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8A4A3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~8-to-1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57200" y="4151376"/>
            <a:ext cx="11247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NARROW TO ELECTRIC FRANCHISE FEES ONLY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57200" y="4416552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Cities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57200" y="4754880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50" b="1" dirty="0">
                <a:solidFill>
                  <a:srgbClr val="AB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Standalone</a:t>
            </a:r>
            <a:endParaRPr lang="en-US" sz="85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850" b="1" dirty="0">
                <a:solidFill>
                  <a:srgbClr val="AB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Counties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1783080" y="4416552"/>
            <a:ext cx="5257771" cy="292608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7114003" y="4416552"/>
            <a:ext cx="118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$247.8M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1783080" y="4754880"/>
            <a:ext cx="45720" cy="292608"/>
          </a:xfrm>
          <a:prstGeom prst="rect">
            <a:avLst/>
          </a:prstGeom>
          <a:solidFill>
            <a:srgbClr val="C052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1901952" y="4754880"/>
            <a:ext cx="118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B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$1.69M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9829800" y="4416552"/>
            <a:ext cx="1874520" cy="630936"/>
          </a:xfrm>
          <a:prstGeom prst="roundRect">
            <a:avLst>
              <a:gd name="adj" fmla="val 8696"/>
            </a:avLst>
          </a:prstGeom>
          <a:solidFill>
            <a:srgbClr val="EEF3FC"/>
          </a:solidFill>
          <a:ln w="12700">
            <a:solidFill>
              <a:srgbClr val="AB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9829800" y="4416552"/>
            <a:ext cx="1874520" cy="6309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AB34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~147-to-1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457200" y="5321808"/>
            <a:ext cx="112471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3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REMOVE CRISP COUNTY  (–$1.41M — its own municipally-owned electric utility, a unique constitutional carve-out)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57200" y="5586984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Cities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57200" y="5925312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850" b="1" dirty="0">
                <a:solidFill>
                  <a:srgbClr val="AB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Remaining</a:t>
            </a:r>
            <a:endParaRPr lang="en-US" sz="85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850" b="1" dirty="0">
                <a:solidFill>
                  <a:srgbClr val="AB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Counties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1783080" y="5586984"/>
            <a:ext cx="5304450" cy="292608"/>
          </a:xfrm>
          <a:prstGeom prst="rect">
            <a:avLst/>
          </a:prstGeom>
          <a:solidFill>
            <a:srgbClr val="1E276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7160682" y="5586984"/>
            <a:ext cx="118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~$250M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1783080" y="5925312"/>
            <a:ext cx="45720" cy="292608"/>
          </a:xfrm>
          <a:prstGeom prst="rect">
            <a:avLst/>
          </a:prstGeom>
          <a:solidFill>
            <a:srgbClr val="AB342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1901952" y="5925312"/>
            <a:ext cx="1188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AB34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$0.28M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9829800" y="5586984"/>
            <a:ext cx="1874520" cy="630936"/>
          </a:xfrm>
          <a:prstGeom prst="roundRect">
            <a:avLst>
              <a:gd name="adj" fmla="val 8696"/>
            </a:avLst>
          </a:prstGeom>
          <a:solidFill>
            <a:srgbClr val="EEF3FC"/>
          </a:solidFill>
          <a:ln w="12700">
            <a:solidFill>
              <a:srgbClr val="AB342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9829800" y="5586984"/>
            <a:ext cx="1874520" cy="6309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AB342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Functionally $0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457200" y="6528816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RLGF FY2024, Georgia DCA / UGA Carl Vinson Institute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8686800" y="6528816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Franchise Fees in Georgia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840480"/>
            <a:ext cx="5486400" cy="5486400"/>
          </a:xfrm>
          <a:prstGeom prst="ellipse">
            <a:avLst/>
          </a:prstGeom>
          <a:solidFill>
            <a:srgbClr val="141B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94360" y="1783080"/>
            <a:ext cx="105156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Cities can collect this revenue.</a:t>
            </a:r>
            <a:endParaRPr lang="en-US" sz="38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Counties can't.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640080" y="361188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40080" y="4434840"/>
            <a:ext cx="201168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3429000"/>
            <a:ext cx="9418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Georgia's electric landscape is changing quickly. The customers coming to our state — and the counties hosting them — deserve a legal framework that reflects the world as it is, not the one it was in 1976.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4230</TotalTime>
  <Words>645</Words>
  <Application>Microsoft Office PowerPoint</Application>
  <PresentationFormat>Widescreen</PresentationFormat>
  <Paragraphs>109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Rogers, Keenan</cp:lastModifiedBy>
  <cp:revision>5</cp:revision>
  <dcterms:created xsi:type="dcterms:W3CDTF">2026-08-03T15:07:09Z</dcterms:created>
  <dcterms:modified xsi:type="dcterms:W3CDTF">2026-08-06T13:39:21Z</dcterms:modified>
</cp:coreProperties>
</file>